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9" r:id="rId2"/>
    <p:sldId id="257" r:id="rId3"/>
    <p:sldId id="260" r:id="rId4"/>
    <p:sldId id="262" r:id="rId5"/>
    <p:sldId id="263" r:id="rId6"/>
    <p:sldId id="264" r:id="rId7"/>
    <p:sldId id="265" r:id="rId8"/>
    <p:sldId id="266" r:id="rId9"/>
    <p:sldId id="267" r:id="rId10"/>
    <p:sldId id="268" r:id="rId11"/>
    <p:sldId id="279" r:id="rId12"/>
    <p:sldId id="269" r:id="rId13"/>
    <p:sldId id="270" r:id="rId14"/>
    <p:sldId id="271" r:id="rId15"/>
    <p:sldId id="272" r:id="rId16"/>
    <p:sldId id="273" r:id="rId17"/>
    <p:sldId id="274" r:id="rId18"/>
    <p:sldId id="275" r:id="rId19"/>
    <p:sldId id="276" r:id="rId20"/>
    <p:sldId id="277" r:id="rId21"/>
    <p:sldId id="278" r:id="rId22"/>
    <p:sldId id="280" r:id="rId23"/>
    <p:sldId id="281" r:id="rId24"/>
    <p:sldId id="282" r:id="rId25"/>
    <p:sldId id="283" r:id="rId26"/>
    <p:sldId id="284" r:id="rId27"/>
    <p:sldId id="285" r:id="rId28"/>
    <p:sldId id="286" r:id="rId29"/>
    <p:sldId id="287" r:id="rId30"/>
    <p:sldId id="288"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19" autoAdjust="0"/>
    <p:restoredTop sz="94660"/>
  </p:normalViewPr>
  <p:slideViewPr>
    <p:cSldViewPr snapToGrid="0" showGuides="1">
      <p:cViewPr>
        <p:scale>
          <a:sx n="75" d="100"/>
          <a:sy n="75" d="100"/>
        </p:scale>
        <p:origin x="-72" y="-54"/>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98034-7DAB-4BA7-9402-30FF9D9F5726}" type="datetimeFigureOut">
              <a:rPr lang="zh-CN" altLang="en-US" smtClean="0"/>
              <a:t>2018/11/14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16975-1D4D-491B-8EC5-CCC6AF49DF07}" type="slidenum">
              <a:rPr lang="zh-CN" altLang="en-US" smtClean="0"/>
              <a:t>‹#›</a:t>
            </a:fld>
            <a:endParaRPr lang="zh-CN" altLang="en-US"/>
          </a:p>
        </p:txBody>
      </p:sp>
    </p:spTree>
    <p:extLst>
      <p:ext uri="{BB962C8B-B14F-4D97-AF65-F5344CB8AC3E}">
        <p14:creationId xmlns:p14="http://schemas.microsoft.com/office/powerpoint/2010/main" val="1939673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1</a:t>
            </a:fld>
            <a:endParaRPr lang="zh-CN" altLang="en-US"/>
          </a:p>
        </p:txBody>
      </p:sp>
    </p:spTree>
    <p:extLst>
      <p:ext uri="{BB962C8B-B14F-4D97-AF65-F5344CB8AC3E}">
        <p14:creationId xmlns:p14="http://schemas.microsoft.com/office/powerpoint/2010/main" val="1225019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10</a:t>
            </a:fld>
            <a:endParaRPr lang="zh-CN" altLang="en-US"/>
          </a:p>
        </p:txBody>
      </p:sp>
    </p:spTree>
    <p:extLst>
      <p:ext uri="{BB962C8B-B14F-4D97-AF65-F5344CB8AC3E}">
        <p14:creationId xmlns:p14="http://schemas.microsoft.com/office/powerpoint/2010/main" val="1438071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11</a:t>
            </a:fld>
            <a:endParaRPr lang="zh-CN" altLang="en-US"/>
          </a:p>
        </p:txBody>
      </p:sp>
    </p:spTree>
    <p:extLst>
      <p:ext uri="{BB962C8B-B14F-4D97-AF65-F5344CB8AC3E}">
        <p14:creationId xmlns:p14="http://schemas.microsoft.com/office/powerpoint/2010/main" val="4125329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22</a:t>
            </a:fld>
            <a:endParaRPr lang="zh-CN" altLang="en-US"/>
          </a:p>
        </p:txBody>
      </p:sp>
    </p:spTree>
    <p:extLst>
      <p:ext uri="{BB962C8B-B14F-4D97-AF65-F5344CB8AC3E}">
        <p14:creationId xmlns:p14="http://schemas.microsoft.com/office/powerpoint/2010/main" val="69277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26</a:t>
            </a:fld>
            <a:endParaRPr lang="zh-CN" altLang="en-US"/>
          </a:p>
        </p:txBody>
      </p:sp>
    </p:spTree>
    <p:extLst>
      <p:ext uri="{BB962C8B-B14F-4D97-AF65-F5344CB8AC3E}">
        <p14:creationId xmlns:p14="http://schemas.microsoft.com/office/powerpoint/2010/main" val="1400781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27</a:t>
            </a:fld>
            <a:endParaRPr lang="zh-CN" altLang="en-US"/>
          </a:p>
        </p:txBody>
      </p:sp>
    </p:spTree>
    <p:extLst>
      <p:ext uri="{BB962C8B-B14F-4D97-AF65-F5344CB8AC3E}">
        <p14:creationId xmlns:p14="http://schemas.microsoft.com/office/powerpoint/2010/main" val="4137315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28</a:t>
            </a:fld>
            <a:endParaRPr lang="zh-CN" altLang="en-US"/>
          </a:p>
        </p:txBody>
      </p:sp>
    </p:spTree>
    <p:extLst>
      <p:ext uri="{BB962C8B-B14F-4D97-AF65-F5344CB8AC3E}">
        <p14:creationId xmlns:p14="http://schemas.microsoft.com/office/powerpoint/2010/main" val="4137315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29</a:t>
            </a:fld>
            <a:endParaRPr lang="zh-CN" altLang="en-US"/>
          </a:p>
        </p:txBody>
      </p:sp>
    </p:spTree>
    <p:extLst>
      <p:ext uri="{BB962C8B-B14F-4D97-AF65-F5344CB8AC3E}">
        <p14:creationId xmlns:p14="http://schemas.microsoft.com/office/powerpoint/2010/main" val="4137315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30</a:t>
            </a:fld>
            <a:endParaRPr lang="zh-CN" altLang="en-US"/>
          </a:p>
        </p:txBody>
      </p:sp>
    </p:spTree>
    <p:extLst>
      <p:ext uri="{BB962C8B-B14F-4D97-AF65-F5344CB8AC3E}">
        <p14:creationId xmlns:p14="http://schemas.microsoft.com/office/powerpoint/2010/main" val="4137315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a:t>
            </a:fld>
            <a:endParaRPr lang="zh-CN" altLang="en-US"/>
          </a:p>
        </p:txBody>
      </p:sp>
    </p:spTree>
    <p:extLst>
      <p:ext uri="{BB962C8B-B14F-4D97-AF65-F5344CB8AC3E}">
        <p14:creationId xmlns:p14="http://schemas.microsoft.com/office/powerpoint/2010/main" val="4125329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3</a:t>
            </a:fld>
            <a:endParaRPr lang="zh-CN" altLang="en-US"/>
          </a:p>
        </p:txBody>
      </p:sp>
    </p:spTree>
    <p:extLst>
      <p:ext uri="{BB962C8B-B14F-4D97-AF65-F5344CB8AC3E}">
        <p14:creationId xmlns:p14="http://schemas.microsoft.com/office/powerpoint/2010/main" val="2751106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4</a:t>
            </a:fld>
            <a:endParaRPr lang="zh-CN" altLang="en-US"/>
          </a:p>
        </p:txBody>
      </p:sp>
    </p:spTree>
    <p:extLst>
      <p:ext uri="{BB962C8B-B14F-4D97-AF65-F5344CB8AC3E}">
        <p14:creationId xmlns:p14="http://schemas.microsoft.com/office/powerpoint/2010/main" val="2762842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5</a:t>
            </a:fld>
            <a:endParaRPr lang="zh-CN" altLang="en-US"/>
          </a:p>
        </p:txBody>
      </p:sp>
    </p:spTree>
    <p:extLst>
      <p:ext uri="{BB962C8B-B14F-4D97-AF65-F5344CB8AC3E}">
        <p14:creationId xmlns:p14="http://schemas.microsoft.com/office/powerpoint/2010/main" val="685843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6</a:t>
            </a:fld>
            <a:endParaRPr lang="zh-CN" altLang="en-US"/>
          </a:p>
        </p:txBody>
      </p:sp>
    </p:spTree>
    <p:extLst>
      <p:ext uri="{BB962C8B-B14F-4D97-AF65-F5344CB8AC3E}">
        <p14:creationId xmlns:p14="http://schemas.microsoft.com/office/powerpoint/2010/main" val="22257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7</a:t>
            </a:fld>
            <a:endParaRPr lang="zh-CN" altLang="en-US"/>
          </a:p>
        </p:txBody>
      </p:sp>
    </p:spTree>
    <p:extLst>
      <p:ext uri="{BB962C8B-B14F-4D97-AF65-F5344CB8AC3E}">
        <p14:creationId xmlns:p14="http://schemas.microsoft.com/office/powerpoint/2010/main" val="1438071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8</a:t>
            </a:fld>
            <a:endParaRPr lang="zh-CN" altLang="en-US"/>
          </a:p>
        </p:txBody>
      </p:sp>
    </p:spTree>
    <p:extLst>
      <p:ext uri="{BB962C8B-B14F-4D97-AF65-F5344CB8AC3E}">
        <p14:creationId xmlns:p14="http://schemas.microsoft.com/office/powerpoint/2010/main" val="1438071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9</a:t>
            </a:fld>
            <a:endParaRPr lang="zh-CN" altLang="en-US"/>
          </a:p>
        </p:txBody>
      </p:sp>
    </p:spTree>
    <p:extLst>
      <p:ext uri="{BB962C8B-B14F-4D97-AF65-F5344CB8AC3E}">
        <p14:creationId xmlns:p14="http://schemas.microsoft.com/office/powerpoint/2010/main" val="1438071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629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3875314" y="2226156"/>
            <a:ext cx="4441372" cy="3367314"/>
          </a:xfrm>
          <a:custGeom>
            <a:avLst/>
            <a:gdLst>
              <a:gd name="connsiteX0" fmla="*/ 0 w 4441372"/>
              <a:gd name="connsiteY0" fmla="*/ 0 h 3367314"/>
              <a:gd name="connsiteX1" fmla="*/ 4441372 w 4441372"/>
              <a:gd name="connsiteY1" fmla="*/ 0 h 3367314"/>
              <a:gd name="connsiteX2" fmla="*/ 4441372 w 4441372"/>
              <a:gd name="connsiteY2" fmla="*/ 3367314 h 3367314"/>
              <a:gd name="connsiteX3" fmla="*/ 0 w 4441372"/>
              <a:gd name="connsiteY3" fmla="*/ 3367314 h 3367314"/>
            </a:gdLst>
            <a:ahLst/>
            <a:cxnLst>
              <a:cxn ang="0">
                <a:pos x="connsiteX0" y="connsiteY0"/>
              </a:cxn>
              <a:cxn ang="0">
                <a:pos x="connsiteX1" y="connsiteY1"/>
              </a:cxn>
              <a:cxn ang="0">
                <a:pos x="connsiteX2" y="connsiteY2"/>
              </a:cxn>
              <a:cxn ang="0">
                <a:pos x="connsiteX3" y="connsiteY3"/>
              </a:cxn>
            </a:cxnLst>
            <a:rect l="l" t="t" r="r" b="b"/>
            <a:pathLst>
              <a:path w="4441372" h="3367314">
                <a:moveTo>
                  <a:pt x="0" y="0"/>
                </a:moveTo>
                <a:lnTo>
                  <a:pt x="4441372" y="0"/>
                </a:lnTo>
                <a:lnTo>
                  <a:pt x="4441372" y="3367314"/>
                </a:lnTo>
                <a:lnTo>
                  <a:pt x="0" y="3367314"/>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614191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3" name="图片占位符 12"/>
          <p:cNvSpPr>
            <a:spLocks noGrp="1"/>
          </p:cNvSpPr>
          <p:nvPr>
            <p:ph type="pic" sz="quarter" idx="11"/>
          </p:nvPr>
        </p:nvSpPr>
        <p:spPr>
          <a:xfrm>
            <a:off x="1393372" y="2293258"/>
            <a:ext cx="2504777" cy="2583543"/>
          </a:xfrm>
          <a:custGeom>
            <a:avLst/>
            <a:gdLst>
              <a:gd name="connsiteX0" fmla="*/ 0 w 2504777"/>
              <a:gd name="connsiteY0" fmla="*/ 0 h 2583543"/>
              <a:gd name="connsiteX1" fmla="*/ 2504777 w 2504777"/>
              <a:gd name="connsiteY1" fmla="*/ 0 h 2583543"/>
              <a:gd name="connsiteX2" fmla="*/ 2504777 w 2504777"/>
              <a:gd name="connsiteY2" fmla="*/ 2583543 h 2583543"/>
              <a:gd name="connsiteX3" fmla="*/ 0 w 250477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2504777" h="2583543">
                <a:moveTo>
                  <a:pt x="0" y="0"/>
                </a:moveTo>
                <a:lnTo>
                  <a:pt x="2504777" y="0"/>
                </a:lnTo>
                <a:lnTo>
                  <a:pt x="2504777" y="2583543"/>
                </a:lnTo>
                <a:lnTo>
                  <a:pt x="0" y="2583543"/>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4771041" y="3346833"/>
            <a:ext cx="1552845" cy="1601676"/>
          </a:xfrm>
          <a:custGeom>
            <a:avLst/>
            <a:gdLst>
              <a:gd name="connsiteX0" fmla="*/ 0 w 1552845"/>
              <a:gd name="connsiteY0" fmla="*/ 0 h 1601676"/>
              <a:gd name="connsiteX1" fmla="*/ 1552845 w 1552845"/>
              <a:gd name="connsiteY1" fmla="*/ 0 h 1601676"/>
              <a:gd name="connsiteX2" fmla="*/ 1552845 w 1552845"/>
              <a:gd name="connsiteY2" fmla="*/ 1601676 h 1601676"/>
              <a:gd name="connsiteX3" fmla="*/ 0 w 1552845"/>
              <a:gd name="connsiteY3" fmla="*/ 1601676 h 1601676"/>
            </a:gdLst>
            <a:ahLst/>
            <a:cxnLst>
              <a:cxn ang="0">
                <a:pos x="connsiteX0" y="connsiteY0"/>
              </a:cxn>
              <a:cxn ang="0">
                <a:pos x="connsiteX1" y="connsiteY1"/>
              </a:cxn>
              <a:cxn ang="0">
                <a:pos x="connsiteX2" y="connsiteY2"/>
              </a:cxn>
              <a:cxn ang="0">
                <a:pos x="connsiteX3" y="connsiteY3"/>
              </a:cxn>
            </a:cxnLst>
            <a:rect l="l" t="t" r="r" b="b"/>
            <a:pathLst>
              <a:path w="1552845" h="1601676">
                <a:moveTo>
                  <a:pt x="0" y="0"/>
                </a:moveTo>
                <a:lnTo>
                  <a:pt x="1552845" y="0"/>
                </a:lnTo>
                <a:lnTo>
                  <a:pt x="1552845" y="1601676"/>
                </a:lnTo>
                <a:lnTo>
                  <a:pt x="0" y="1601676"/>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890127" y="3346833"/>
            <a:ext cx="1552845" cy="1601676"/>
          </a:xfrm>
          <a:custGeom>
            <a:avLst/>
            <a:gdLst>
              <a:gd name="connsiteX0" fmla="*/ 0 w 1552845"/>
              <a:gd name="connsiteY0" fmla="*/ 0 h 1601676"/>
              <a:gd name="connsiteX1" fmla="*/ 1552845 w 1552845"/>
              <a:gd name="connsiteY1" fmla="*/ 0 h 1601676"/>
              <a:gd name="connsiteX2" fmla="*/ 1552845 w 1552845"/>
              <a:gd name="connsiteY2" fmla="*/ 1601676 h 1601676"/>
              <a:gd name="connsiteX3" fmla="*/ 0 w 1552845"/>
              <a:gd name="connsiteY3" fmla="*/ 1601676 h 1601676"/>
            </a:gdLst>
            <a:ahLst/>
            <a:cxnLst>
              <a:cxn ang="0">
                <a:pos x="connsiteX0" y="connsiteY0"/>
              </a:cxn>
              <a:cxn ang="0">
                <a:pos x="connsiteX1" y="connsiteY1"/>
              </a:cxn>
              <a:cxn ang="0">
                <a:pos x="connsiteX2" y="connsiteY2"/>
              </a:cxn>
              <a:cxn ang="0">
                <a:pos x="connsiteX3" y="connsiteY3"/>
              </a:cxn>
            </a:cxnLst>
            <a:rect l="l" t="t" r="r" b="b"/>
            <a:pathLst>
              <a:path w="1552845" h="1601676">
                <a:moveTo>
                  <a:pt x="0" y="0"/>
                </a:moveTo>
                <a:lnTo>
                  <a:pt x="1552845" y="0"/>
                </a:lnTo>
                <a:lnTo>
                  <a:pt x="1552845" y="1601676"/>
                </a:lnTo>
                <a:lnTo>
                  <a:pt x="0" y="1601676"/>
                </a:ln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9009212" y="3346833"/>
            <a:ext cx="1552845" cy="1601676"/>
          </a:xfrm>
          <a:custGeom>
            <a:avLst/>
            <a:gdLst>
              <a:gd name="connsiteX0" fmla="*/ 0 w 1552845"/>
              <a:gd name="connsiteY0" fmla="*/ 0 h 1601676"/>
              <a:gd name="connsiteX1" fmla="*/ 1552845 w 1552845"/>
              <a:gd name="connsiteY1" fmla="*/ 0 h 1601676"/>
              <a:gd name="connsiteX2" fmla="*/ 1552845 w 1552845"/>
              <a:gd name="connsiteY2" fmla="*/ 1601676 h 1601676"/>
              <a:gd name="connsiteX3" fmla="*/ 0 w 1552845"/>
              <a:gd name="connsiteY3" fmla="*/ 1601676 h 1601676"/>
            </a:gdLst>
            <a:ahLst/>
            <a:cxnLst>
              <a:cxn ang="0">
                <a:pos x="connsiteX0" y="connsiteY0"/>
              </a:cxn>
              <a:cxn ang="0">
                <a:pos x="connsiteX1" y="connsiteY1"/>
              </a:cxn>
              <a:cxn ang="0">
                <a:pos x="connsiteX2" y="connsiteY2"/>
              </a:cxn>
              <a:cxn ang="0">
                <a:pos x="connsiteX3" y="connsiteY3"/>
              </a:cxn>
            </a:cxnLst>
            <a:rect l="l" t="t" r="r" b="b"/>
            <a:pathLst>
              <a:path w="1552845" h="1601676">
                <a:moveTo>
                  <a:pt x="0" y="0"/>
                </a:moveTo>
                <a:lnTo>
                  <a:pt x="1552845" y="0"/>
                </a:lnTo>
                <a:lnTo>
                  <a:pt x="1552845" y="1601676"/>
                </a:lnTo>
                <a:lnTo>
                  <a:pt x="0" y="1601676"/>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59682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3878606" y="2151403"/>
            <a:ext cx="4434789" cy="3634695"/>
          </a:xfrm>
          <a:custGeom>
            <a:avLst/>
            <a:gdLst>
              <a:gd name="connsiteX0" fmla="*/ 3625868 w 4434789"/>
              <a:gd name="connsiteY0" fmla="*/ 2781942 h 3634695"/>
              <a:gd name="connsiteX1" fmla="*/ 4434789 w 4434789"/>
              <a:gd name="connsiteY1" fmla="*/ 2781942 h 3634695"/>
              <a:gd name="connsiteX2" fmla="*/ 4434789 w 4434789"/>
              <a:gd name="connsiteY2" fmla="*/ 3634695 h 3634695"/>
              <a:gd name="connsiteX3" fmla="*/ 3625868 w 4434789"/>
              <a:gd name="connsiteY3" fmla="*/ 3634695 h 3634695"/>
              <a:gd name="connsiteX4" fmla="*/ 2719403 w 4434789"/>
              <a:gd name="connsiteY4" fmla="*/ 2781942 h 3634695"/>
              <a:gd name="connsiteX5" fmla="*/ 3528324 w 4434789"/>
              <a:gd name="connsiteY5" fmla="*/ 2781942 h 3634695"/>
              <a:gd name="connsiteX6" fmla="*/ 3528324 w 4434789"/>
              <a:gd name="connsiteY6" fmla="*/ 3634695 h 3634695"/>
              <a:gd name="connsiteX7" fmla="*/ 2719403 w 4434789"/>
              <a:gd name="connsiteY7" fmla="*/ 3634695 h 3634695"/>
              <a:gd name="connsiteX8" fmla="*/ 1812935 w 4434789"/>
              <a:gd name="connsiteY8" fmla="*/ 2781942 h 3634695"/>
              <a:gd name="connsiteX9" fmla="*/ 2621856 w 4434789"/>
              <a:gd name="connsiteY9" fmla="*/ 2781942 h 3634695"/>
              <a:gd name="connsiteX10" fmla="*/ 2621856 w 4434789"/>
              <a:gd name="connsiteY10" fmla="*/ 3634695 h 3634695"/>
              <a:gd name="connsiteX11" fmla="*/ 1812935 w 4434789"/>
              <a:gd name="connsiteY11" fmla="*/ 3634695 h 3634695"/>
              <a:gd name="connsiteX12" fmla="*/ 2719403 w 4434789"/>
              <a:gd name="connsiteY12" fmla="*/ 1854628 h 3634695"/>
              <a:gd name="connsiteX13" fmla="*/ 3528323 w 4434789"/>
              <a:gd name="connsiteY13" fmla="*/ 1854628 h 3634695"/>
              <a:gd name="connsiteX14" fmla="*/ 3528323 w 4434789"/>
              <a:gd name="connsiteY14" fmla="*/ 2707381 h 3634695"/>
              <a:gd name="connsiteX15" fmla="*/ 2719403 w 4434789"/>
              <a:gd name="connsiteY15" fmla="*/ 2707381 h 3634695"/>
              <a:gd name="connsiteX16" fmla="*/ 1812935 w 4434789"/>
              <a:gd name="connsiteY16" fmla="*/ 1854628 h 3634695"/>
              <a:gd name="connsiteX17" fmla="*/ 2621855 w 4434789"/>
              <a:gd name="connsiteY17" fmla="*/ 1854628 h 3634695"/>
              <a:gd name="connsiteX18" fmla="*/ 2621855 w 4434789"/>
              <a:gd name="connsiteY18" fmla="*/ 2707381 h 3634695"/>
              <a:gd name="connsiteX19" fmla="*/ 1812935 w 4434789"/>
              <a:gd name="connsiteY19" fmla="*/ 2707381 h 3634695"/>
              <a:gd name="connsiteX20" fmla="*/ 906468 w 4434789"/>
              <a:gd name="connsiteY20" fmla="*/ 1854628 h 3634695"/>
              <a:gd name="connsiteX21" fmla="*/ 1715388 w 4434789"/>
              <a:gd name="connsiteY21" fmla="*/ 1854628 h 3634695"/>
              <a:gd name="connsiteX22" fmla="*/ 1715388 w 4434789"/>
              <a:gd name="connsiteY22" fmla="*/ 2707381 h 3634695"/>
              <a:gd name="connsiteX23" fmla="*/ 906468 w 4434789"/>
              <a:gd name="connsiteY23" fmla="*/ 2707381 h 3634695"/>
              <a:gd name="connsiteX24" fmla="*/ 0 w 4434789"/>
              <a:gd name="connsiteY24" fmla="*/ 1854628 h 3634695"/>
              <a:gd name="connsiteX25" fmla="*/ 808920 w 4434789"/>
              <a:gd name="connsiteY25" fmla="*/ 1854628 h 3634695"/>
              <a:gd name="connsiteX26" fmla="*/ 808920 w 4434789"/>
              <a:gd name="connsiteY26" fmla="*/ 2707381 h 3634695"/>
              <a:gd name="connsiteX27" fmla="*/ 0 w 4434789"/>
              <a:gd name="connsiteY27" fmla="*/ 2707381 h 3634695"/>
              <a:gd name="connsiteX28" fmla="*/ 3625868 w 4434789"/>
              <a:gd name="connsiteY28" fmla="*/ 927314 h 3634695"/>
              <a:gd name="connsiteX29" fmla="*/ 4434788 w 4434789"/>
              <a:gd name="connsiteY29" fmla="*/ 927314 h 3634695"/>
              <a:gd name="connsiteX30" fmla="*/ 4434788 w 4434789"/>
              <a:gd name="connsiteY30" fmla="*/ 1780067 h 3634695"/>
              <a:gd name="connsiteX31" fmla="*/ 3625868 w 4434789"/>
              <a:gd name="connsiteY31" fmla="*/ 1780067 h 3634695"/>
              <a:gd name="connsiteX32" fmla="*/ 2719402 w 4434789"/>
              <a:gd name="connsiteY32" fmla="*/ 927314 h 3634695"/>
              <a:gd name="connsiteX33" fmla="*/ 3528322 w 4434789"/>
              <a:gd name="connsiteY33" fmla="*/ 927314 h 3634695"/>
              <a:gd name="connsiteX34" fmla="*/ 3528322 w 4434789"/>
              <a:gd name="connsiteY34" fmla="*/ 1780067 h 3634695"/>
              <a:gd name="connsiteX35" fmla="*/ 2719402 w 4434789"/>
              <a:gd name="connsiteY35" fmla="*/ 1780067 h 3634695"/>
              <a:gd name="connsiteX36" fmla="*/ 1812934 w 4434789"/>
              <a:gd name="connsiteY36" fmla="*/ 927314 h 3634695"/>
              <a:gd name="connsiteX37" fmla="*/ 2621854 w 4434789"/>
              <a:gd name="connsiteY37" fmla="*/ 927314 h 3634695"/>
              <a:gd name="connsiteX38" fmla="*/ 2621854 w 4434789"/>
              <a:gd name="connsiteY38" fmla="*/ 1780067 h 3634695"/>
              <a:gd name="connsiteX39" fmla="*/ 1812934 w 4434789"/>
              <a:gd name="connsiteY39" fmla="*/ 1780067 h 3634695"/>
              <a:gd name="connsiteX40" fmla="*/ 906467 w 4434789"/>
              <a:gd name="connsiteY40" fmla="*/ 927314 h 3634695"/>
              <a:gd name="connsiteX41" fmla="*/ 1715387 w 4434789"/>
              <a:gd name="connsiteY41" fmla="*/ 927314 h 3634695"/>
              <a:gd name="connsiteX42" fmla="*/ 1715387 w 4434789"/>
              <a:gd name="connsiteY42" fmla="*/ 1780067 h 3634695"/>
              <a:gd name="connsiteX43" fmla="*/ 906467 w 4434789"/>
              <a:gd name="connsiteY43" fmla="*/ 1780067 h 3634695"/>
              <a:gd name="connsiteX44" fmla="*/ 1812935 w 4434789"/>
              <a:gd name="connsiteY44" fmla="*/ 0 h 3634695"/>
              <a:gd name="connsiteX45" fmla="*/ 2621855 w 4434789"/>
              <a:gd name="connsiteY45" fmla="*/ 0 h 3634695"/>
              <a:gd name="connsiteX46" fmla="*/ 2621855 w 4434789"/>
              <a:gd name="connsiteY46" fmla="*/ 852753 h 3634695"/>
              <a:gd name="connsiteX47" fmla="*/ 1812935 w 4434789"/>
              <a:gd name="connsiteY47" fmla="*/ 852753 h 3634695"/>
              <a:gd name="connsiteX48" fmla="*/ 906467 w 4434789"/>
              <a:gd name="connsiteY48" fmla="*/ 0 h 3634695"/>
              <a:gd name="connsiteX49" fmla="*/ 1715387 w 4434789"/>
              <a:gd name="connsiteY49" fmla="*/ 0 h 3634695"/>
              <a:gd name="connsiteX50" fmla="*/ 1715387 w 4434789"/>
              <a:gd name="connsiteY50" fmla="*/ 852753 h 3634695"/>
              <a:gd name="connsiteX51" fmla="*/ 906467 w 4434789"/>
              <a:gd name="connsiteY51" fmla="*/ 852753 h 3634695"/>
              <a:gd name="connsiteX52" fmla="*/ 0 w 4434789"/>
              <a:gd name="connsiteY52" fmla="*/ 0 h 3634695"/>
              <a:gd name="connsiteX53" fmla="*/ 808920 w 4434789"/>
              <a:gd name="connsiteY53" fmla="*/ 0 h 3634695"/>
              <a:gd name="connsiteX54" fmla="*/ 808920 w 4434789"/>
              <a:gd name="connsiteY54" fmla="*/ 852753 h 3634695"/>
              <a:gd name="connsiteX55" fmla="*/ 0 w 4434789"/>
              <a:gd name="connsiteY55" fmla="*/ 852753 h 363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34789" h="3634695">
                <a:moveTo>
                  <a:pt x="3625868" y="2781942"/>
                </a:moveTo>
                <a:lnTo>
                  <a:pt x="4434789" y="2781942"/>
                </a:lnTo>
                <a:lnTo>
                  <a:pt x="4434789" y="3634695"/>
                </a:lnTo>
                <a:lnTo>
                  <a:pt x="3625868" y="3634695"/>
                </a:lnTo>
                <a:close/>
                <a:moveTo>
                  <a:pt x="2719403" y="2781942"/>
                </a:moveTo>
                <a:lnTo>
                  <a:pt x="3528324" y="2781942"/>
                </a:lnTo>
                <a:lnTo>
                  <a:pt x="3528324" y="3634695"/>
                </a:lnTo>
                <a:lnTo>
                  <a:pt x="2719403" y="3634695"/>
                </a:lnTo>
                <a:close/>
                <a:moveTo>
                  <a:pt x="1812935" y="2781942"/>
                </a:moveTo>
                <a:lnTo>
                  <a:pt x="2621856" y="2781942"/>
                </a:lnTo>
                <a:lnTo>
                  <a:pt x="2621856" y="3634695"/>
                </a:lnTo>
                <a:lnTo>
                  <a:pt x="1812935" y="3634695"/>
                </a:lnTo>
                <a:close/>
                <a:moveTo>
                  <a:pt x="2719403" y="1854628"/>
                </a:moveTo>
                <a:lnTo>
                  <a:pt x="3528323" y="1854628"/>
                </a:lnTo>
                <a:lnTo>
                  <a:pt x="3528323" y="2707381"/>
                </a:lnTo>
                <a:lnTo>
                  <a:pt x="2719403" y="2707381"/>
                </a:lnTo>
                <a:close/>
                <a:moveTo>
                  <a:pt x="1812935" y="1854628"/>
                </a:moveTo>
                <a:lnTo>
                  <a:pt x="2621855" y="1854628"/>
                </a:lnTo>
                <a:lnTo>
                  <a:pt x="2621855" y="2707381"/>
                </a:lnTo>
                <a:lnTo>
                  <a:pt x="1812935" y="2707381"/>
                </a:lnTo>
                <a:close/>
                <a:moveTo>
                  <a:pt x="906468" y="1854628"/>
                </a:moveTo>
                <a:lnTo>
                  <a:pt x="1715388" y="1854628"/>
                </a:lnTo>
                <a:lnTo>
                  <a:pt x="1715388" y="2707381"/>
                </a:lnTo>
                <a:lnTo>
                  <a:pt x="906468" y="2707381"/>
                </a:lnTo>
                <a:close/>
                <a:moveTo>
                  <a:pt x="0" y="1854628"/>
                </a:moveTo>
                <a:lnTo>
                  <a:pt x="808920" y="1854628"/>
                </a:lnTo>
                <a:lnTo>
                  <a:pt x="808920" y="2707381"/>
                </a:lnTo>
                <a:lnTo>
                  <a:pt x="0" y="2707381"/>
                </a:lnTo>
                <a:close/>
                <a:moveTo>
                  <a:pt x="3625868" y="927314"/>
                </a:moveTo>
                <a:lnTo>
                  <a:pt x="4434788" y="927314"/>
                </a:lnTo>
                <a:lnTo>
                  <a:pt x="4434788" y="1780067"/>
                </a:lnTo>
                <a:lnTo>
                  <a:pt x="3625868" y="1780067"/>
                </a:lnTo>
                <a:close/>
                <a:moveTo>
                  <a:pt x="2719402" y="927314"/>
                </a:moveTo>
                <a:lnTo>
                  <a:pt x="3528322" y="927314"/>
                </a:lnTo>
                <a:lnTo>
                  <a:pt x="3528322" y="1780067"/>
                </a:lnTo>
                <a:lnTo>
                  <a:pt x="2719402" y="1780067"/>
                </a:lnTo>
                <a:close/>
                <a:moveTo>
                  <a:pt x="1812934" y="927314"/>
                </a:moveTo>
                <a:lnTo>
                  <a:pt x="2621854" y="927314"/>
                </a:lnTo>
                <a:lnTo>
                  <a:pt x="2621854" y="1780067"/>
                </a:lnTo>
                <a:lnTo>
                  <a:pt x="1812934" y="1780067"/>
                </a:lnTo>
                <a:close/>
                <a:moveTo>
                  <a:pt x="906467" y="927314"/>
                </a:moveTo>
                <a:lnTo>
                  <a:pt x="1715387" y="927314"/>
                </a:lnTo>
                <a:lnTo>
                  <a:pt x="1715387" y="1780067"/>
                </a:lnTo>
                <a:lnTo>
                  <a:pt x="906467" y="1780067"/>
                </a:lnTo>
                <a:close/>
                <a:moveTo>
                  <a:pt x="1812935" y="0"/>
                </a:moveTo>
                <a:lnTo>
                  <a:pt x="2621855" y="0"/>
                </a:lnTo>
                <a:lnTo>
                  <a:pt x="2621855" y="852753"/>
                </a:lnTo>
                <a:lnTo>
                  <a:pt x="1812935" y="852753"/>
                </a:lnTo>
                <a:close/>
                <a:moveTo>
                  <a:pt x="906467" y="0"/>
                </a:moveTo>
                <a:lnTo>
                  <a:pt x="1715387" y="0"/>
                </a:lnTo>
                <a:lnTo>
                  <a:pt x="1715387" y="852753"/>
                </a:lnTo>
                <a:lnTo>
                  <a:pt x="906467" y="852753"/>
                </a:lnTo>
                <a:close/>
                <a:moveTo>
                  <a:pt x="0" y="0"/>
                </a:moveTo>
                <a:lnTo>
                  <a:pt x="808920" y="0"/>
                </a:lnTo>
                <a:lnTo>
                  <a:pt x="808920" y="852753"/>
                </a:lnTo>
                <a:lnTo>
                  <a:pt x="0" y="852753"/>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226664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1317172" y="2275389"/>
            <a:ext cx="4383315" cy="2634343"/>
          </a:xfrm>
          <a:custGeom>
            <a:avLst/>
            <a:gdLst>
              <a:gd name="connsiteX0" fmla="*/ 0 w 4383315"/>
              <a:gd name="connsiteY0" fmla="*/ 0 h 2634343"/>
              <a:gd name="connsiteX1" fmla="*/ 4383315 w 4383315"/>
              <a:gd name="connsiteY1" fmla="*/ 0 h 2634343"/>
              <a:gd name="connsiteX2" fmla="*/ 4383315 w 4383315"/>
              <a:gd name="connsiteY2" fmla="*/ 2634343 h 2634343"/>
              <a:gd name="connsiteX3" fmla="*/ 0 w 4383315"/>
              <a:gd name="connsiteY3" fmla="*/ 2634343 h 2634343"/>
            </a:gdLst>
            <a:ahLst/>
            <a:cxnLst>
              <a:cxn ang="0">
                <a:pos x="connsiteX0" y="connsiteY0"/>
              </a:cxn>
              <a:cxn ang="0">
                <a:pos x="connsiteX1" y="connsiteY1"/>
              </a:cxn>
              <a:cxn ang="0">
                <a:pos x="connsiteX2" y="connsiteY2"/>
              </a:cxn>
              <a:cxn ang="0">
                <a:pos x="connsiteX3" y="connsiteY3"/>
              </a:cxn>
            </a:cxnLst>
            <a:rect l="l" t="t" r="r" b="b"/>
            <a:pathLst>
              <a:path w="4383315" h="2634343">
                <a:moveTo>
                  <a:pt x="0" y="0"/>
                </a:moveTo>
                <a:lnTo>
                  <a:pt x="4383315" y="0"/>
                </a:lnTo>
                <a:lnTo>
                  <a:pt x="4383315" y="2634343"/>
                </a:lnTo>
                <a:lnTo>
                  <a:pt x="0" y="2634343"/>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3231833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5448297" y="3663155"/>
            <a:ext cx="5353054" cy="1753394"/>
          </a:xfrm>
          <a:custGeom>
            <a:avLst/>
            <a:gdLst>
              <a:gd name="connsiteX0" fmla="*/ 0 w 5353054"/>
              <a:gd name="connsiteY0" fmla="*/ 0 h 1753394"/>
              <a:gd name="connsiteX1" fmla="*/ 5353054 w 5353054"/>
              <a:gd name="connsiteY1" fmla="*/ 0 h 1753394"/>
              <a:gd name="connsiteX2" fmla="*/ 5353054 w 5353054"/>
              <a:gd name="connsiteY2" fmla="*/ 1753394 h 1753394"/>
              <a:gd name="connsiteX3" fmla="*/ 0 w 5353054"/>
              <a:gd name="connsiteY3" fmla="*/ 1753394 h 1753394"/>
            </a:gdLst>
            <a:ahLst/>
            <a:cxnLst>
              <a:cxn ang="0">
                <a:pos x="connsiteX0" y="connsiteY0"/>
              </a:cxn>
              <a:cxn ang="0">
                <a:pos x="connsiteX1" y="connsiteY1"/>
              </a:cxn>
              <a:cxn ang="0">
                <a:pos x="connsiteX2" y="connsiteY2"/>
              </a:cxn>
              <a:cxn ang="0">
                <a:pos x="connsiteX3" y="connsiteY3"/>
              </a:cxn>
            </a:cxnLst>
            <a:rect l="l" t="t" r="r" b="b"/>
            <a:pathLst>
              <a:path w="5353054" h="1753394">
                <a:moveTo>
                  <a:pt x="0" y="0"/>
                </a:moveTo>
                <a:lnTo>
                  <a:pt x="5353054" y="0"/>
                </a:lnTo>
                <a:lnTo>
                  <a:pt x="5353054" y="1753394"/>
                </a:lnTo>
                <a:lnTo>
                  <a:pt x="0" y="1753394"/>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468375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5A797CF-536C-46E4-AC05-17935B54AF2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9F62E80C-1327-485D-8930-96BD915159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254B2837-BA63-4C76-8A04-20446946E9DE}"/>
              </a:ext>
            </a:extLst>
          </p:cNvPr>
          <p:cNvSpPr>
            <a:spLocks noGrp="1"/>
          </p:cNvSpPr>
          <p:nvPr>
            <p:ph type="dt" sz="half" idx="10"/>
          </p:nvPr>
        </p:nvSpPr>
        <p:spPr/>
        <p:txBody>
          <a:bodyPr/>
          <a:lstStyle/>
          <a:p>
            <a:fld id="{717B97EE-6D4A-490D-966A-C2C6E2BC671C}" type="datetimeFigureOut">
              <a:rPr lang="zh-CN" altLang="en-US" smtClean="0"/>
              <a:t>2018/11/14</a:t>
            </a:fld>
            <a:endParaRPr lang="zh-CN" altLang="en-US"/>
          </a:p>
        </p:txBody>
      </p:sp>
      <p:sp>
        <p:nvSpPr>
          <p:cNvPr id="5" name="页脚占位符 4">
            <a:extLst>
              <a:ext uri="{FF2B5EF4-FFF2-40B4-BE49-F238E27FC236}">
                <a16:creationId xmlns:a16="http://schemas.microsoft.com/office/drawing/2014/main" xmlns="" id="{F6EE7DAC-11A5-4A99-98F7-D6A075C61F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C035E2DB-2523-4410-B78F-8BDEA08B7194}"/>
              </a:ext>
            </a:extLst>
          </p:cNvPr>
          <p:cNvSpPr>
            <a:spLocks noGrp="1"/>
          </p:cNvSpPr>
          <p:nvPr>
            <p:ph type="sldNum" sz="quarter" idx="12"/>
          </p:nvPr>
        </p:nvSpPr>
        <p:spPr/>
        <p:txBody>
          <a:bodyPr/>
          <a:lstStyle/>
          <a:p>
            <a:fld id="{697751E8-4100-41F6-8C81-728175534CDB}" type="slidenum">
              <a:rPr lang="zh-CN" altLang="en-US" smtClean="0"/>
              <a:t>‹#›</a:t>
            </a:fld>
            <a:endParaRPr lang="zh-CN" altLang="en-US"/>
          </a:p>
        </p:txBody>
      </p:sp>
    </p:spTree>
    <p:extLst>
      <p:ext uri="{BB962C8B-B14F-4D97-AF65-F5344CB8AC3E}">
        <p14:creationId xmlns:p14="http://schemas.microsoft.com/office/powerpoint/2010/main" val="781511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1B29982-1567-4420-9AD0-6FB6ADB92C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1FB108C3-0B44-4426-9334-6E6B8329A4C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808AE3D3-7298-49A3-9424-439E6C2CADE6}"/>
              </a:ext>
            </a:extLst>
          </p:cNvPr>
          <p:cNvSpPr>
            <a:spLocks noGrp="1"/>
          </p:cNvSpPr>
          <p:nvPr>
            <p:ph type="dt" sz="half" idx="10"/>
          </p:nvPr>
        </p:nvSpPr>
        <p:spPr/>
        <p:txBody>
          <a:bodyPr/>
          <a:lstStyle/>
          <a:p>
            <a:fld id="{717B97EE-6D4A-490D-966A-C2C6E2BC671C}" type="datetimeFigureOut">
              <a:rPr lang="zh-CN" altLang="en-US" smtClean="0"/>
              <a:t>2018/11/14</a:t>
            </a:fld>
            <a:endParaRPr lang="zh-CN" altLang="en-US"/>
          </a:p>
        </p:txBody>
      </p:sp>
      <p:sp>
        <p:nvSpPr>
          <p:cNvPr id="5" name="页脚占位符 4">
            <a:extLst>
              <a:ext uri="{FF2B5EF4-FFF2-40B4-BE49-F238E27FC236}">
                <a16:creationId xmlns:a16="http://schemas.microsoft.com/office/drawing/2014/main" xmlns="" id="{33E917CC-477B-4260-BF2D-BC4208879B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749E34D5-D10B-456D-A18D-62F0B1AFD9C6}"/>
              </a:ext>
            </a:extLst>
          </p:cNvPr>
          <p:cNvSpPr>
            <a:spLocks noGrp="1"/>
          </p:cNvSpPr>
          <p:nvPr>
            <p:ph type="sldNum" sz="quarter" idx="12"/>
          </p:nvPr>
        </p:nvSpPr>
        <p:spPr/>
        <p:txBody>
          <a:bodyPr/>
          <a:lstStyle/>
          <a:p>
            <a:fld id="{697751E8-4100-41F6-8C81-728175534CDB}" type="slidenum">
              <a:rPr lang="zh-CN" altLang="en-US" smtClean="0"/>
              <a:t>‹#›</a:t>
            </a:fld>
            <a:endParaRPr lang="zh-CN" altLang="en-US"/>
          </a:p>
        </p:txBody>
      </p:sp>
    </p:spTree>
    <p:extLst>
      <p:ext uri="{BB962C8B-B14F-4D97-AF65-F5344CB8AC3E}">
        <p14:creationId xmlns:p14="http://schemas.microsoft.com/office/powerpoint/2010/main" val="2477359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仅标题">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561975" y="561975"/>
            <a:ext cx="3257550" cy="1729317"/>
          </a:xfrm>
          <a:custGeom>
            <a:avLst/>
            <a:gdLst>
              <a:gd name="connsiteX0" fmla="*/ 0 w 3257550"/>
              <a:gd name="connsiteY0" fmla="*/ 0 h 1729317"/>
              <a:gd name="connsiteX1" fmla="*/ 3257550 w 3257550"/>
              <a:gd name="connsiteY1" fmla="*/ 0 h 1729317"/>
              <a:gd name="connsiteX2" fmla="*/ 3257550 w 3257550"/>
              <a:gd name="connsiteY2" fmla="*/ 1729317 h 1729317"/>
              <a:gd name="connsiteX3" fmla="*/ 0 w 3257550"/>
              <a:gd name="connsiteY3" fmla="*/ 1729317 h 1729317"/>
            </a:gdLst>
            <a:ahLst/>
            <a:cxnLst>
              <a:cxn ang="0">
                <a:pos x="connsiteX0" y="connsiteY0"/>
              </a:cxn>
              <a:cxn ang="0">
                <a:pos x="connsiteX1" y="connsiteY1"/>
              </a:cxn>
              <a:cxn ang="0">
                <a:pos x="connsiteX2" y="connsiteY2"/>
              </a:cxn>
              <a:cxn ang="0">
                <a:pos x="connsiteX3" y="connsiteY3"/>
              </a:cxn>
            </a:cxnLst>
            <a:rect l="l" t="t" r="r" b="b"/>
            <a:pathLst>
              <a:path w="3257550" h="1729317">
                <a:moveTo>
                  <a:pt x="0" y="0"/>
                </a:moveTo>
                <a:lnTo>
                  <a:pt x="3257550" y="0"/>
                </a:lnTo>
                <a:lnTo>
                  <a:pt x="3257550" y="1729317"/>
                </a:lnTo>
                <a:lnTo>
                  <a:pt x="0" y="1729317"/>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561975" y="2564342"/>
            <a:ext cx="3257550" cy="1729317"/>
          </a:xfrm>
          <a:custGeom>
            <a:avLst/>
            <a:gdLst>
              <a:gd name="connsiteX0" fmla="*/ 0 w 3257550"/>
              <a:gd name="connsiteY0" fmla="*/ 0 h 1729317"/>
              <a:gd name="connsiteX1" fmla="*/ 3257550 w 3257550"/>
              <a:gd name="connsiteY1" fmla="*/ 0 h 1729317"/>
              <a:gd name="connsiteX2" fmla="*/ 3257550 w 3257550"/>
              <a:gd name="connsiteY2" fmla="*/ 1729317 h 1729317"/>
              <a:gd name="connsiteX3" fmla="*/ 0 w 3257550"/>
              <a:gd name="connsiteY3" fmla="*/ 1729317 h 1729317"/>
            </a:gdLst>
            <a:ahLst/>
            <a:cxnLst>
              <a:cxn ang="0">
                <a:pos x="connsiteX0" y="connsiteY0"/>
              </a:cxn>
              <a:cxn ang="0">
                <a:pos x="connsiteX1" y="connsiteY1"/>
              </a:cxn>
              <a:cxn ang="0">
                <a:pos x="connsiteX2" y="connsiteY2"/>
              </a:cxn>
              <a:cxn ang="0">
                <a:pos x="connsiteX3" y="connsiteY3"/>
              </a:cxn>
            </a:cxnLst>
            <a:rect l="l" t="t" r="r" b="b"/>
            <a:pathLst>
              <a:path w="3257550" h="1729317">
                <a:moveTo>
                  <a:pt x="0" y="0"/>
                </a:moveTo>
                <a:lnTo>
                  <a:pt x="3257550" y="0"/>
                </a:lnTo>
                <a:lnTo>
                  <a:pt x="3257550" y="1729317"/>
                </a:lnTo>
                <a:lnTo>
                  <a:pt x="0" y="1729317"/>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561975" y="4566708"/>
            <a:ext cx="3257550" cy="1729317"/>
          </a:xfrm>
          <a:custGeom>
            <a:avLst/>
            <a:gdLst>
              <a:gd name="connsiteX0" fmla="*/ 0 w 3257550"/>
              <a:gd name="connsiteY0" fmla="*/ 0 h 1729317"/>
              <a:gd name="connsiteX1" fmla="*/ 3257550 w 3257550"/>
              <a:gd name="connsiteY1" fmla="*/ 0 h 1729317"/>
              <a:gd name="connsiteX2" fmla="*/ 3257550 w 3257550"/>
              <a:gd name="connsiteY2" fmla="*/ 1729317 h 1729317"/>
              <a:gd name="connsiteX3" fmla="*/ 0 w 3257550"/>
              <a:gd name="connsiteY3" fmla="*/ 1729317 h 1729317"/>
            </a:gdLst>
            <a:ahLst/>
            <a:cxnLst>
              <a:cxn ang="0">
                <a:pos x="connsiteX0" y="connsiteY0"/>
              </a:cxn>
              <a:cxn ang="0">
                <a:pos x="connsiteX1" y="connsiteY1"/>
              </a:cxn>
              <a:cxn ang="0">
                <a:pos x="connsiteX2" y="connsiteY2"/>
              </a:cxn>
              <a:cxn ang="0">
                <a:pos x="connsiteX3" y="connsiteY3"/>
              </a:cxn>
            </a:cxnLst>
            <a:rect l="l" t="t" r="r" b="b"/>
            <a:pathLst>
              <a:path w="3257550" h="1729317">
                <a:moveTo>
                  <a:pt x="0" y="0"/>
                </a:moveTo>
                <a:lnTo>
                  <a:pt x="3257550" y="0"/>
                </a:lnTo>
                <a:lnTo>
                  <a:pt x="3257550" y="1729317"/>
                </a:lnTo>
                <a:lnTo>
                  <a:pt x="0" y="172931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922371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457200" y="381000"/>
            <a:ext cx="11277600" cy="6096000"/>
          </a:xfrm>
          <a:custGeom>
            <a:avLst/>
            <a:gdLst>
              <a:gd name="connsiteX0" fmla="*/ 0 w 11277600"/>
              <a:gd name="connsiteY0" fmla="*/ 0 h 6096000"/>
              <a:gd name="connsiteX1" fmla="*/ 11277600 w 11277600"/>
              <a:gd name="connsiteY1" fmla="*/ 0 h 6096000"/>
              <a:gd name="connsiteX2" fmla="*/ 11277600 w 11277600"/>
              <a:gd name="connsiteY2" fmla="*/ 6096000 h 6096000"/>
              <a:gd name="connsiteX3" fmla="*/ 0 w 11277600"/>
              <a:gd name="connsiteY3" fmla="*/ 6096000 h 6096000"/>
            </a:gdLst>
            <a:ahLst/>
            <a:cxnLst>
              <a:cxn ang="0">
                <a:pos x="connsiteX0" y="connsiteY0"/>
              </a:cxn>
              <a:cxn ang="0">
                <a:pos x="connsiteX1" y="connsiteY1"/>
              </a:cxn>
              <a:cxn ang="0">
                <a:pos x="connsiteX2" y="connsiteY2"/>
              </a:cxn>
              <a:cxn ang="0">
                <a:pos x="connsiteX3" y="connsiteY3"/>
              </a:cxn>
            </a:cxnLst>
            <a:rect l="l" t="t" r="r" b="b"/>
            <a:pathLst>
              <a:path w="11277600" h="6096000">
                <a:moveTo>
                  <a:pt x="0" y="0"/>
                </a:moveTo>
                <a:lnTo>
                  <a:pt x="11277600" y="0"/>
                </a:lnTo>
                <a:lnTo>
                  <a:pt x="11277600" y="6096000"/>
                </a:lnTo>
                <a:lnTo>
                  <a:pt x="0" y="6096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94415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1"/>
          <p:cNvSpPr>
            <a:spLocks noGrp="1"/>
          </p:cNvSpPr>
          <p:nvPr>
            <p:ph type="sldNum" sz="quarter" idx="4"/>
          </p:nvPr>
        </p:nvSpPr>
        <p:spPr>
          <a:xfrm>
            <a:off x="885372" y="181048"/>
            <a:ext cx="648153"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1E5B29A9-5820-46BE-83DA-BE1F926704E3}" type="slidenum">
              <a:rPr lang="zh-CN" altLang="en-US" smtClean="0"/>
              <a:pPr/>
              <a:t>‹#›</a:t>
            </a:fld>
            <a:endParaRPr lang="zh-CN" altLang="en-US" dirty="0"/>
          </a:p>
        </p:txBody>
      </p:sp>
      <p:sp>
        <p:nvSpPr>
          <p:cNvPr id="6" name="文本框 5"/>
          <p:cNvSpPr txBox="1"/>
          <p:nvPr userDrawn="1"/>
        </p:nvSpPr>
        <p:spPr>
          <a:xfrm>
            <a:off x="359099" y="178944"/>
            <a:ext cx="530915" cy="369332"/>
          </a:xfrm>
          <a:prstGeom prst="rect">
            <a:avLst/>
          </a:prstGeom>
          <a:noFill/>
        </p:spPr>
        <p:txBody>
          <a:bodyPr wrap="none" rtlCol="0">
            <a:spAutoFit/>
          </a:bodyPr>
          <a:lstStyle/>
          <a:p>
            <a:pPr algn="r"/>
            <a:r>
              <a:rPr lang="en-US" altLang="zh-CN" b="1" dirty="0">
                <a:solidFill>
                  <a:schemeClr val="tx1">
                    <a:lumMod val="75000"/>
                    <a:lumOff val="25000"/>
                  </a:schemeClr>
                </a:solidFill>
              </a:rPr>
              <a:t>NO</a:t>
            </a:r>
            <a:endParaRPr lang="zh-CN" altLang="en-US" b="1" dirty="0">
              <a:solidFill>
                <a:schemeClr val="tx1">
                  <a:lumMod val="75000"/>
                  <a:lumOff val="25000"/>
                </a:schemeClr>
              </a:solidFill>
            </a:endParaRPr>
          </a:p>
        </p:txBody>
      </p:sp>
    </p:spTree>
    <p:extLst>
      <p:ext uri="{BB962C8B-B14F-4D97-AF65-F5344CB8AC3E}">
        <p14:creationId xmlns:p14="http://schemas.microsoft.com/office/powerpoint/2010/main" val="3736526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11" name="图片占位符 10"/>
          <p:cNvSpPr>
            <a:spLocks noGrp="1"/>
          </p:cNvSpPr>
          <p:nvPr>
            <p:ph type="pic" sz="quarter" idx="11"/>
          </p:nvPr>
        </p:nvSpPr>
        <p:spPr>
          <a:xfrm>
            <a:off x="3889828" y="1956366"/>
            <a:ext cx="4209145" cy="4024768"/>
          </a:xfrm>
          <a:custGeom>
            <a:avLst/>
            <a:gdLst>
              <a:gd name="connsiteX0" fmla="*/ 2191659 w 4209145"/>
              <a:gd name="connsiteY0" fmla="*/ 0 h 4024768"/>
              <a:gd name="connsiteX1" fmla="*/ 4209145 w 4209145"/>
              <a:gd name="connsiteY1" fmla="*/ 0 h 4024768"/>
              <a:gd name="connsiteX2" fmla="*/ 4209145 w 4209145"/>
              <a:gd name="connsiteY2" fmla="*/ 4024768 h 4024768"/>
              <a:gd name="connsiteX3" fmla="*/ 2191659 w 4209145"/>
              <a:gd name="connsiteY3" fmla="*/ 4024768 h 4024768"/>
              <a:gd name="connsiteX4" fmla="*/ 0 w 4209145"/>
              <a:gd name="connsiteY4" fmla="*/ 0 h 4024768"/>
              <a:gd name="connsiteX5" fmla="*/ 2017486 w 4209145"/>
              <a:gd name="connsiteY5" fmla="*/ 0 h 4024768"/>
              <a:gd name="connsiteX6" fmla="*/ 2017486 w 4209145"/>
              <a:gd name="connsiteY6" fmla="*/ 4024768 h 4024768"/>
              <a:gd name="connsiteX7" fmla="*/ 0 w 4209145"/>
              <a:gd name="connsiteY7" fmla="*/ 4024768 h 402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9145" h="4024768">
                <a:moveTo>
                  <a:pt x="2191659" y="0"/>
                </a:moveTo>
                <a:lnTo>
                  <a:pt x="4209145" y="0"/>
                </a:lnTo>
                <a:lnTo>
                  <a:pt x="4209145" y="4024768"/>
                </a:lnTo>
                <a:lnTo>
                  <a:pt x="2191659" y="4024768"/>
                </a:lnTo>
                <a:close/>
                <a:moveTo>
                  <a:pt x="0" y="0"/>
                </a:moveTo>
                <a:lnTo>
                  <a:pt x="2017486" y="0"/>
                </a:lnTo>
                <a:lnTo>
                  <a:pt x="2017486" y="4024768"/>
                </a:lnTo>
                <a:lnTo>
                  <a:pt x="0" y="4024768"/>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119673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3" name="图片占位符 12"/>
          <p:cNvSpPr>
            <a:spLocks noGrp="1"/>
          </p:cNvSpPr>
          <p:nvPr>
            <p:ph type="pic" sz="quarter" idx="11"/>
          </p:nvPr>
        </p:nvSpPr>
        <p:spPr>
          <a:xfrm>
            <a:off x="1930401" y="2255678"/>
            <a:ext cx="1383336" cy="1383334"/>
          </a:xfrm>
          <a:custGeom>
            <a:avLst/>
            <a:gdLst>
              <a:gd name="connsiteX0" fmla="*/ 691668 w 1383336"/>
              <a:gd name="connsiteY0" fmla="*/ 0 h 1383334"/>
              <a:gd name="connsiteX1" fmla="*/ 1383336 w 1383336"/>
              <a:gd name="connsiteY1" fmla="*/ 691667 h 1383334"/>
              <a:gd name="connsiteX2" fmla="*/ 691668 w 1383336"/>
              <a:gd name="connsiteY2" fmla="*/ 1383334 h 1383334"/>
              <a:gd name="connsiteX3" fmla="*/ 0 w 1383336"/>
              <a:gd name="connsiteY3" fmla="*/ 691667 h 1383334"/>
              <a:gd name="connsiteX4" fmla="*/ 691668 w 1383336"/>
              <a:gd name="connsiteY4" fmla="*/ 0 h 138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336" h="1383334">
                <a:moveTo>
                  <a:pt x="691668" y="0"/>
                </a:moveTo>
                <a:cubicBezTo>
                  <a:pt x="1073666" y="0"/>
                  <a:pt x="1383336" y="309670"/>
                  <a:pt x="1383336" y="691667"/>
                </a:cubicBezTo>
                <a:cubicBezTo>
                  <a:pt x="1383336" y="1073664"/>
                  <a:pt x="1073666" y="1383334"/>
                  <a:pt x="691668" y="1383334"/>
                </a:cubicBezTo>
                <a:cubicBezTo>
                  <a:pt x="309670" y="1383334"/>
                  <a:pt x="0" y="1073664"/>
                  <a:pt x="0" y="691667"/>
                </a:cubicBezTo>
                <a:cubicBezTo>
                  <a:pt x="0" y="309670"/>
                  <a:pt x="309670" y="0"/>
                  <a:pt x="691668"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4246356" y="2255678"/>
            <a:ext cx="1383336" cy="1383334"/>
          </a:xfrm>
          <a:custGeom>
            <a:avLst/>
            <a:gdLst>
              <a:gd name="connsiteX0" fmla="*/ 691668 w 1383336"/>
              <a:gd name="connsiteY0" fmla="*/ 0 h 1383334"/>
              <a:gd name="connsiteX1" fmla="*/ 1383336 w 1383336"/>
              <a:gd name="connsiteY1" fmla="*/ 691667 h 1383334"/>
              <a:gd name="connsiteX2" fmla="*/ 691668 w 1383336"/>
              <a:gd name="connsiteY2" fmla="*/ 1383334 h 1383334"/>
              <a:gd name="connsiteX3" fmla="*/ 0 w 1383336"/>
              <a:gd name="connsiteY3" fmla="*/ 691667 h 1383334"/>
              <a:gd name="connsiteX4" fmla="*/ 691668 w 1383336"/>
              <a:gd name="connsiteY4" fmla="*/ 0 h 138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336" h="1383334">
                <a:moveTo>
                  <a:pt x="691668" y="0"/>
                </a:moveTo>
                <a:cubicBezTo>
                  <a:pt x="1073666" y="0"/>
                  <a:pt x="1383336" y="309670"/>
                  <a:pt x="1383336" y="691667"/>
                </a:cubicBezTo>
                <a:cubicBezTo>
                  <a:pt x="1383336" y="1073664"/>
                  <a:pt x="1073666" y="1383334"/>
                  <a:pt x="691668" y="1383334"/>
                </a:cubicBezTo>
                <a:cubicBezTo>
                  <a:pt x="309670" y="1383334"/>
                  <a:pt x="0" y="1073664"/>
                  <a:pt x="0" y="691667"/>
                </a:cubicBezTo>
                <a:cubicBezTo>
                  <a:pt x="0" y="309670"/>
                  <a:pt x="309670" y="0"/>
                  <a:pt x="691668"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562311" y="2255678"/>
            <a:ext cx="1383336" cy="1383334"/>
          </a:xfrm>
          <a:custGeom>
            <a:avLst/>
            <a:gdLst>
              <a:gd name="connsiteX0" fmla="*/ 691668 w 1383336"/>
              <a:gd name="connsiteY0" fmla="*/ 0 h 1383334"/>
              <a:gd name="connsiteX1" fmla="*/ 1383336 w 1383336"/>
              <a:gd name="connsiteY1" fmla="*/ 691667 h 1383334"/>
              <a:gd name="connsiteX2" fmla="*/ 691668 w 1383336"/>
              <a:gd name="connsiteY2" fmla="*/ 1383334 h 1383334"/>
              <a:gd name="connsiteX3" fmla="*/ 0 w 1383336"/>
              <a:gd name="connsiteY3" fmla="*/ 691667 h 1383334"/>
              <a:gd name="connsiteX4" fmla="*/ 691668 w 1383336"/>
              <a:gd name="connsiteY4" fmla="*/ 0 h 138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336" h="1383334">
                <a:moveTo>
                  <a:pt x="691668" y="0"/>
                </a:moveTo>
                <a:cubicBezTo>
                  <a:pt x="1073666" y="0"/>
                  <a:pt x="1383336" y="309670"/>
                  <a:pt x="1383336" y="691667"/>
                </a:cubicBezTo>
                <a:cubicBezTo>
                  <a:pt x="1383336" y="1073664"/>
                  <a:pt x="1073666" y="1383334"/>
                  <a:pt x="691668" y="1383334"/>
                </a:cubicBezTo>
                <a:cubicBezTo>
                  <a:pt x="309670" y="1383334"/>
                  <a:pt x="0" y="1073664"/>
                  <a:pt x="0" y="691667"/>
                </a:cubicBezTo>
                <a:cubicBezTo>
                  <a:pt x="0" y="309670"/>
                  <a:pt x="309670" y="0"/>
                  <a:pt x="691668" y="0"/>
                </a:cubicBez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8878265" y="2255678"/>
            <a:ext cx="1383336" cy="1383334"/>
          </a:xfrm>
          <a:custGeom>
            <a:avLst/>
            <a:gdLst>
              <a:gd name="connsiteX0" fmla="*/ 691668 w 1383336"/>
              <a:gd name="connsiteY0" fmla="*/ 0 h 1383334"/>
              <a:gd name="connsiteX1" fmla="*/ 1383336 w 1383336"/>
              <a:gd name="connsiteY1" fmla="*/ 691667 h 1383334"/>
              <a:gd name="connsiteX2" fmla="*/ 691668 w 1383336"/>
              <a:gd name="connsiteY2" fmla="*/ 1383334 h 1383334"/>
              <a:gd name="connsiteX3" fmla="*/ 0 w 1383336"/>
              <a:gd name="connsiteY3" fmla="*/ 691667 h 1383334"/>
              <a:gd name="connsiteX4" fmla="*/ 691668 w 1383336"/>
              <a:gd name="connsiteY4" fmla="*/ 0 h 138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336" h="1383334">
                <a:moveTo>
                  <a:pt x="691668" y="0"/>
                </a:moveTo>
                <a:cubicBezTo>
                  <a:pt x="1073666" y="0"/>
                  <a:pt x="1383336" y="309670"/>
                  <a:pt x="1383336" y="691667"/>
                </a:cubicBezTo>
                <a:cubicBezTo>
                  <a:pt x="1383336" y="1073664"/>
                  <a:pt x="1073666" y="1383334"/>
                  <a:pt x="691668" y="1383334"/>
                </a:cubicBezTo>
                <a:cubicBezTo>
                  <a:pt x="309670" y="1383334"/>
                  <a:pt x="0" y="1073664"/>
                  <a:pt x="0" y="691667"/>
                </a:cubicBezTo>
                <a:cubicBezTo>
                  <a:pt x="0" y="309670"/>
                  <a:pt x="309670" y="0"/>
                  <a:pt x="691668" y="0"/>
                </a:cubicBez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608936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1171804" y="1945532"/>
            <a:ext cx="4401683" cy="4183806"/>
          </a:xfrm>
          <a:custGeom>
            <a:avLst/>
            <a:gdLst>
              <a:gd name="connsiteX0" fmla="*/ 0 w 4401683"/>
              <a:gd name="connsiteY0" fmla="*/ 3634077 h 4183806"/>
              <a:gd name="connsiteX1" fmla="*/ 4401683 w 4401683"/>
              <a:gd name="connsiteY1" fmla="*/ 3634077 h 4183806"/>
              <a:gd name="connsiteX2" fmla="*/ 4401683 w 4401683"/>
              <a:gd name="connsiteY2" fmla="*/ 4183806 h 4183806"/>
              <a:gd name="connsiteX3" fmla="*/ 0 w 4401683"/>
              <a:gd name="connsiteY3" fmla="*/ 4183806 h 4183806"/>
              <a:gd name="connsiteX4" fmla="*/ 0 w 4401683"/>
              <a:gd name="connsiteY4" fmla="*/ 0 h 4183806"/>
              <a:gd name="connsiteX5" fmla="*/ 4401683 w 4401683"/>
              <a:gd name="connsiteY5" fmla="*/ 0 h 4183806"/>
              <a:gd name="connsiteX6" fmla="*/ 4401683 w 4401683"/>
              <a:gd name="connsiteY6" fmla="*/ 2515899 h 4183806"/>
              <a:gd name="connsiteX7" fmla="*/ 0 w 4401683"/>
              <a:gd name="connsiteY7" fmla="*/ 2515899 h 418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1683" h="4183806">
                <a:moveTo>
                  <a:pt x="0" y="3634077"/>
                </a:moveTo>
                <a:lnTo>
                  <a:pt x="4401683" y="3634077"/>
                </a:lnTo>
                <a:lnTo>
                  <a:pt x="4401683" y="4183806"/>
                </a:lnTo>
                <a:lnTo>
                  <a:pt x="0" y="4183806"/>
                </a:lnTo>
                <a:close/>
                <a:moveTo>
                  <a:pt x="0" y="0"/>
                </a:moveTo>
                <a:lnTo>
                  <a:pt x="4401683" y="0"/>
                </a:lnTo>
                <a:lnTo>
                  <a:pt x="4401683" y="2515899"/>
                </a:lnTo>
                <a:lnTo>
                  <a:pt x="0" y="2515899"/>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355764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3" name="图片占位符 12"/>
          <p:cNvSpPr>
            <a:spLocks noGrp="1"/>
          </p:cNvSpPr>
          <p:nvPr>
            <p:ph type="pic" sz="quarter" idx="11"/>
          </p:nvPr>
        </p:nvSpPr>
        <p:spPr>
          <a:xfrm>
            <a:off x="1262742" y="2220685"/>
            <a:ext cx="1611085" cy="1631950"/>
          </a:xfrm>
          <a:custGeom>
            <a:avLst/>
            <a:gdLst>
              <a:gd name="connsiteX0" fmla="*/ 0 w 1611085"/>
              <a:gd name="connsiteY0" fmla="*/ 0 h 1631950"/>
              <a:gd name="connsiteX1" fmla="*/ 1611085 w 1611085"/>
              <a:gd name="connsiteY1" fmla="*/ 0 h 1631950"/>
              <a:gd name="connsiteX2" fmla="*/ 1611085 w 1611085"/>
              <a:gd name="connsiteY2" fmla="*/ 1631950 h 1631950"/>
              <a:gd name="connsiteX3" fmla="*/ 0 w 1611085"/>
              <a:gd name="connsiteY3" fmla="*/ 1631950 h 1631950"/>
            </a:gdLst>
            <a:ahLst/>
            <a:cxnLst>
              <a:cxn ang="0">
                <a:pos x="connsiteX0" y="connsiteY0"/>
              </a:cxn>
              <a:cxn ang="0">
                <a:pos x="connsiteX1" y="connsiteY1"/>
              </a:cxn>
              <a:cxn ang="0">
                <a:pos x="connsiteX2" y="connsiteY2"/>
              </a:cxn>
              <a:cxn ang="0">
                <a:pos x="connsiteX3" y="connsiteY3"/>
              </a:cxn>
            </a:cxnLst>
            <a:rect l="l" t="t" r="r" b="b"/>
            <a:pathLst>
              <a:path w="1611085" h="1631950">
                <a:moveTo>
                  <a:pt x="0" y="0"/>
                </a:moveTo>
                <a:lnTo>
                  <a:pt x="1611085" y="0"/>
                </a:lnTo>
                <a:lnTo>
                  <a:pt x="1611085" y="1631950"/>
                </a:lnTo>
                <a:lnTo>
                  <a:pt x="0" y="1631950"/>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1262742" y="4093028"/>
            <a:ext cx="1611085" cy="1631950"/>
          </a:xfrm>
          <a:custGeom>
            <a:avLst/>
            <a:gdLst>
              <a:gd name="connsiteX0" fmla="*/ 0 w 1611085"/>
              <a:gd name="connsiteY0" fmla="*/ 0 h 1631950"/>
              <a:gd name="connsiteX1" fmla="*/ 1611085 w 1611085"/>
              <a:gd name="connsiteY1" fmla="*/ 0 h 1631950"/>
              <a:gd name="connsiteX2" fmla="*/ 1611085 w 1611085"/>
              <a:gd name="connsiteY2" fmla="*/ 1631950 h 1631950"/>
              <a:gd name="connsiteX3" fmla="*/ 0 w 1611085"/>
              <a:gd name="connsiteY3" fmla="*/ 1631950 h 1631950"/>
            </a:gdLst>
            <a:ahLst/>
            <a:cxnLst>
              <a:cxn ang="0">
                <a:pos x="connsiteX0" y="connsiteY0"/>
              </a:cxn>
              <a:cxn ang="0">
                <a:pos x="connsiteX1" y="connsiteY1"/>
              </a:cxn>
              <a:cxn ang="0">
                <a:pos x="connsiteX2" y="connsiteY2"/>
              </a:cxn>
              <a:cxn ang="0">
                <a:pos x="connsiteX3" y="connsiteY3"/>
              </a:cxn>
            </a:cxnLst>
            <a:rect l="l" t="t" r="r" b="b"/>
            <a:pathLst>
              <a:path w="1611085" h="1631950">
                <a:moveTo>
                  <a:pt x="0" y="0"/>
                </a:moveTo>
                <a:lnTo>
                  <a:pt x="1611085" y="0"/>
                </a:lnTo>
                <a:lnTo>
                  <a:pt x="1611085" y="1631950"/>
                </a:lnTo>
                <a:lnTo>
                  <a:pt x="0" y="1631950"/>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270173" y="2220685"/>
            <a:ext cx="1611085" cy="1631950"/>
          </a:xfrm>
          <a:custGeom>
            <a:avLst/>
            <a:gdLst>
              <a:gd name="connsiteX0" fmla="*/ 0 w 1611085"/>
              <a:gd name="connsiteY0" fmla="*/ 0 h 1631950"/>
              <a:gd name="connsiteX1" fmla="*/ 1611085 w 1611085"/>
              <a:gd name="connsiteY1" fmla="*/ 0 h 1631950"/>
              <a:gd name="connsiteX2" fmla="*/ 1611085 w 1611085"/>
              <a:gd name="connsiteY2" fmla="*/ 1631950 h 1631950"/>
              <a:gd name="connsiteX3" fmla="*/ 0 w 1611085"/>
              <a:gd name="connsiteY3" fmla="*/ 1631950 h 1631950"/>
            </a:gdLst>
            <a:ahLst/>
            <a:cxnLst>
              <a:cxn ang="0">
                <a:pos x="connsiteX0" y="connsiteY0"/>
              </a:cxn>
              <a:cxn ang="0">
                <a:pos x="connsiteX1" y="connsiteY1"/>
              </a:cxn>
              <a:cxn ang="0">
                <a:pos x="connsiteX2" y="connsiteY2"/>
              </a:cxn>
              <a:cxn ang="0">
                <a:pos x="connsiteX3" y="connsiteY3"/>
              </a:cxn>
            </a:cxnLst>
            <a:rect l="l" t="t" r="r" b="b"/>
            <a:pathLst>
              <a:path w="1611085" h="1631950">
                <a:moveTo>
                  <a:pt x="0" y="0"/>
                </a:moveTo>
                <a:lnTo>
                  <a:pt x="1611085" y="0"/>
                </a:lnTo>
                <a:lnTo>
                  <a:pt x="1611085" y="1631950"/>
                </a:lnTo>
                <a:lnTo>
                  <a:pt x="0" y="1631950"/>
                </a:ln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6270173" y="4093028"/>
            <a:ext cx="1611085" cy="1631950"/>
          </a:xfrm>
          <a:custGeom>
            <a:avLst/>
            <a:gdLst>
              <a:gd name="connsiteX0" fmla="*/ 0 w 1611085"/>
              <a:gd name="connsiteY0" fmla="*/ 0 h 1631950"/>
              <a:gd name="connsiteX1" fmla="*/ 1611085 w 1611085"/>
              <a:gd name="connsiteY1" fmla="*/ 0 h 1631950"/>
              <a:gd name="connsiteX2" fmla="*/ 1611085 w 1611085"/>
              <a:gd name="connsiteY2" fmla="*/ 1631950 h 1631950"/>
              <a:gd name="connsiteX3" fmla="*/ 0 w 1611085"/>
              <a:gd name="connsiteY3" fmla="*/ 1631950 h 1631950"/>
            </a:gdLst>
            <a:ahLst/>
            <a:cxnLst>
              <a:cxn ang="0">
                <a:pos x="connsiteX0" y="connsiteY0"/>
              </a:cxn>
              <a:cxn ang="0">
                <a:pos x="connsiteX1" y="connsiteY1"/>
              </a:cxn>
              <a:cxn ang="0">
                <a:pos x="connsiteX2" y="connsiteY2"/>
              </a:cxn>
              <a:cxn ang="0">
                <a:pos x="connsiteX3" y="connsiteY3"/>
              </a:cxn>
            </a:cxnLst>
            <a:rect l="l" t="t" r="r" b="b"/>
            <a:pathLst>
              <a:path w="1611085" h="1631950">
                <a:moveTo>
                  <a:pt x="0" y="0"/>
                </a:moveTo>
                <a:lnTo>
                  <a:pt x="1611085" y="0"/>
                </a:lnTo>
                <a:lnTo>
                  <a:pt x="1611085" y="1631950"/>
                </a:lnTo>
                <a:lnTo>
                  <a:pt x="0" y="1631950"/>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2354809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7039430" y="2459266"/>
            <a:ext cx="3628571" cy="2132895"/>
          </a:xfrm>
          <a:custGeom>
            <a:avLst/>
            <a:gdLst>
              <a:gd name="connsiteX0" fmla="*/ 0 w 3628571"/>
              <a:gd name="connsiteY0" fmla="*/ 0 h 2132895"/>
              <a:gd name="connsiteX1" fmla="*/ 3628571 w 3628571"/>
              <a:gd name="connsiteY1" fmla="*/ 0 h 2132895"/>
              <a:gd name="connsiteX2" fmla="*/ 3628571 w 3628571"/>
              <a:gd name="connsiteY2" fmla="*/ 2132895 h 2132895"/>
              <a:gd name="connsiteX3" fmla="*/ 0 w 3628571"/>
              <a:gd name="connsiteY3" fmla="*/ 2132895 h 2132895"/>
            </a:gdLst>
            <a:ahLst/>
            <a:cxnLst>
              <a:cxn ang="0">
                <a:pos x="connsiteX0" y="connsiteY0"/>
              </a:cxn>
              <a:cxn ang="0">
                <a:pos x="connsiteX1" y="connsiteY1"/>
              </a:cxn>
              <a:cxn ang="0">
                <a:pos x="connsiteX2" y="connsiteY2"/>
              </a:cxn>
              <a:cxn ang="0">
                <a:pos x="connsiteX3" y="connsiteY3"/>
              </a:cxn>
            </a:cxnLst>
            <a:rect l="l" t="t" r="r" b="b"/>
            <a:pathLst>
              <a:path w="3628571" h="2132895">
                <a:moveTo>
                  <a:pt x="0" y="0"/>
                </a:moveTo>
                <a:lnTo>
                  <a:pt x="3628571" y="0"/>
                </a:lnTo>
                <a:lnTo>
                  <a:pt x="3628571" y="2132895"/>
                </a:lnTo>
                <a:lnTo>
                  <a:pt x="0" y="2132895"/>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4293046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p:cNvSpPr/>
          <p:nvPr userDrawn="1"/>
        </p:nvSpPr>
        <p:spPr>
          <a:xfrm>
            <a:off x="0" y="0"/>
            <a:ext cx="12192000" cy="7230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a:off x="10781412" y="267917"/>
            <a:ext cx="925035" cy="191386"/>
            <a:chOff x="8729330" y="1212112"/>
            <a:chExt cx="925035" cy="191386"/>
          </a:xfrm>
        </p:grpSpPr>
        <p:sp>
          <p:nvSpPr>
            <p:cNvPr id="9" name="椭圆 8"/>
            <p:cNvSpPr/>
            <p:nvPr/>
          </p:nvSpPr>
          <p:spPr>
            <a:xfrm>
              <a:off x="8729330" y="1212112"/>
              <a:ext cx="191386" cy="19138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096155" y="1212112"/>
              <a:ext cx="191386" cy="19138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9462979" y="1212112"/>
              <a:ext cx="191386" cy="19138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灯片编号占位符 11"/>
          <p:cNvSpPr>
            <a:spLocks noGrp="1"/>
          </p:cNvSpPr>
          <p:nvPr>
            <p:ph type="sldNum" sz="quarter" idx="4"/>
          </p:nvPr>
        </p:nvSpPr>
        <p:spPr>
          <a:xfrm>
            <a:off x="885372" y="181048"/>
            <a:ext cx="648153"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1E5B29A9-5820-46BE-83DA-BE1F926704E3}" type="slidenum">
              <a:rPr lang="zh-CN" altLang="en-US" smtClean="0"/>
              <a:pPr/>
              <a:t>‹#›</a:t>
            </a:fld>
            <a:endParaRPr lang="zh-CN" altLang="en-US" dirty="0"/>
          </a:p>
        </p:txBody>
      </p:sp>
      <p:sp>
        <p:nvSpPr>
          <p:cNvPr id="13" name="文本框 12"/>
          <p:cNvSpPr txBox="1"/>
          <p:nvPr userDrawn="1"/>
        </p:nvSpPr>
        <p:spPr>
          <a:xfrm>
            <a:off x="359099" y="178944"/>
            <a:ext cx="530915" cy="369332"/>
          </a:xfrm>
          <a:prstGeom prst="rect">
            <a:avLst/>
          </a:prstGeom>
          <a:noFill/>
        </p:spPr>
        <p:txBody>
          <a:bodyPr wrap="none" rtlCol="0">
            <a:spAutoFit/>
          </a:bodyPr>
          <a:lstStyle/>
          <a:p>
            <a:pPr algn="r"/>
            <a:r>
              <a:rPr lang="en-US" altLang="zh-CN" b="1" dirty="0">
                <a:solidFill>
                  <a:schemeClr val="tx1">
                    <a:lumMod val="75000"/>
                    <a:lumOff val="25000"/>
                  </a:schemeClr>
                </a:solidFill>
              </a:rPr>
              <a:t>NO</a:t>
            </a:r>
            <a:endParaRPr lang="zh-CN" altLang="en-US" b="1" dirty="0">
              <a:solidFill>
                <a:schemeClr val="tx1">
                  <a:lumMod val="75000"/>
                  <a:lumOff val="25000"/>
                </a:schemeClr>
              </a:solidFill>
            </a:endParaRPr>
          </a:p>
        </p:txBody>
      </p:sp>
    </p:spTree>
    <p:extLst>
      <p:ext uri="{BB962C8B-B14F-4D97-AF65-F5344CB8AC3E}">
        <p14:creationId xmlns:p14="http://schemas.microsoft.com/office/powerpoint/2010/main" val="3295270496"/>
      </p:ext>
    </p:extLst>
  </p:cSld>
  <p:clrMap bg1="lt1" tx1="dk1" bg2="lt2" tx2="dk2" accent1="accent1" accent2="accent2" accent3="accent3" accent4="accent4" accent5="accent5" accent6="accent6" hlink="hlink" folHlink="folHlink"/>
  <p:sldLayoutIdLst>
    <p:sldLayoutId id="2147483654" r:id="rId1"/>
    <p:sldLayoutId id="2147483657" r:id="rId2"/>
    <p:sldLayoutId id="2147483656" r:id="rId3"/>
    <p:sldLayoutId id="2147483655" r:id="rId4"/>
    <p:sldLayoutId id="2147483667" r:id="rId5"/>
    <p:sldLayoutId id="2147483666" r:id="rId6"/>
    <p:sldLayoutId id="2147483665" r:id="rId7"/>
    <p:sldLayoutId id="2147483664" r:id="rId8"/>
    <p:sldLayoutId id="2147483663" r:id="rId9"/>
    <p:sldLayoutId id="2147483662" r:id="rId10"/>
    <p:sldLayoutId id="2147483661" r:id="rId11"/>
    <p:sldLayoutId id="2147483660" r:id="rId12"/>
    <p:sldLayoutId id="2147483659" r:id="rId13"/>
    <p:sldLayoutId id="2147483658" r:id="rId14"/>
    <p:sldLayoutId id="2147483668" r:id="rId15"/>
    <p:sldLayoutId id="214748366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05275" y="561975"/>
            <a:ext cx="7524750" cy="57340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483482" y="3510867"/>
            <a:ext cx="6766596" cy="1446550"/>
          </a:xfrm>
          <a:prstGeom prst="rect">
            <a:avLst/>
          </a:prstGeom>
          <a:noFill/>
        </p:spPr>
        <p:txBody>
          <a:bodyPr wrap="none" rtlCol="0">
            <a:spAutoFit/>
            <a:scene3d>
              <a:camera prst="orthographicFront"/>
              <a:lightRig rig="threePt" dir="t"/>
            </a:scene3d>
            <a:sp3d contourW="12700"/>
          </a:bodyPr>
          <a:lstStyle/>
          <a:p>
            <a:pPr algn="r"/>
            <a:r>
              <a:rPr lang="en-US" altLang="zh-CN" sz="8800" b="1" dirty="0">
                <a:solidFill>
                  <a:schemeClr val="bg1"/>
                </a:solidFill>
              </a:rPr>
              <a:t>Introduction</a:t>
            </a:r>
            <a:endParaRPr lang="zh-CN" altLang="en-US" sz="8800" b="1" dirty="0">
              <a:solidFill>
                <a:schemeClr val="bg1"/>
              </a:solidFill>
            </a:endParaRPr>
          </a:p>
        </p:txBody>
      </p:sp>
      <p:pic>
        <p:nvPicPr>
          <p:cNvPr id="17" name="图片占位符 16"/>
          <p:cNvPicPr>
            <a:picLocks noGrp="1" noChangeAspect="1"/>
          </p:cNvPicPr>
          <p:nvPr>
            <p:ph type="pic" sz="quarter" idx="10"/>
          </p:nvPr>
        </p:nvPicPr>
        <p:blipFill>
          <a:blip r:embed="rId3" cstate="print">
            <a:grayscl/>
            <a:extLst>
              <a:ext uri="{28A0092B-C50C-407E-A947-70E740481C1C}">
                <a14:useLocalDpi xmlns:a14="http://schemas.microsoft.com/office/drawing/2010/main" val="0"/>
              </a:ext>
            </a:extLst>
          </a:blip>
          <a:srcRect t="10197" b="10197"/>
          <a:stretch>
            <a:fillRect/>
          </a:stretch>
        </p:blipFill>
        <p:spPr/>
      </p:pic>
      <p:pic>
        <p:nvPicPr>
          <p:cNvPr id="19" name="图片占位符 18"/>
          <p:cNvPicPr>
            <a:picLocks noGrp="1" noChangeAspect="1"/>
          </p:cNvPicPr>
          <p:nvPr>
            <p:ph type="pic" sz="quarter" idx="11"/>
          </p:nvPr>
        </p:nvPicPr>
        <p:blipFill>
          <a:blip r:embed="rId4" cstate="print">
            <a:grayscl/>
            <a:extLst>
              <a:ext uri="{28A0092B-C50C-407E-A947-70E740481C1C}">
                <a14:useLocalDpi xmlns:a14="http://schemas.microsoft.com/office/drawing/2010/main" val="0"/>
              </a:ext>
            </a:extLst>
          </a:blip>
          <a:srcRect t="10161" b="10161"/>
          <a:stretch>
            <a:fillRect/>
          </a:stretch>
        </p:blipFill>
        <p:spPr/>
      </p:pic>
      <p:pic>
        <p:nvPicPr>
          <p:cNvPr id="21" name="图片占位符 20"/>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t="10197" b="10197"/>
          <a:stretch>
            <a:fillRect/>
          </a:stretch>
        </p:blipFill>
        <p:spPr/>
      </p:pic>
      <p:sp>
        <p:nvSpPr>
          <p:cNvPr id="2" name="文本框 1">
            <a:extLst>
              <a:ext uri="{FF2B5EF4-FFF2-40B4-BE49-F238E27FC236}">
                <a16:creationId xmlns:a16="http://schemas.microsoft.com/office/drawing/2014/main" xmlns="" id="{2BAC4F87-B3E6-4825-B778-69D366723040}"/>
              </a:ext>
            </a:extLst>
          </p:cNvPr>
          <p:cNvSpPr txBox="1"/>
          <p:nvPr/>
        </p:nvSpPr>
        <p:spPr>
          <a:xfrm>
            <a:off x="561975" y="561974"/>
            <a:ext cx="2564710" cy="523220"/>
          </a:xfrm>
          <a:prstGeom prst="rect">
            <a:avLst/>
          </a:prstGeom>
          <a:noFill/>
        </p:spPr>
        <p:txBody>
          <a:bodyPr wrap="square" rtlCol="0">
            <a:spAutoFit/>
          </a:bodyPr>
          <a:lstStyle/>
          <a:p>
            <a:r>
              <a:rPr lang="en-US" altLang="zh-CN" sz="2800" b="1" dirty="0">
                <a:solidFill>
                  <a:schemeClr val="bg1">
                    <a:lumMod val="95000"/>
                  </a:schemeClr>
                </a:solidFill>
              </a:rPr>
              <a:t>Background</a:t>
            </a:r>
            <a:endParaRPr lang="zh-CN" altLang="en-US" sz="2800" b="1" dirty="0">
              <a:solidFill>
                <a:schemeClr val="bg1">
                  <a:lumMod val="95000"/>
                </a:schemeClr>
              </a:solidFill>
            </a:endParaRPr>
          </a:p>
        </p:txBody>
      </p:sp>
      <p:sp>
        <p:nvSpPr>
          <p:cNvPr id="3" name="文本框 2">
            <a:extLst>
              <a:ext uri="{FF2B5EF4-FFF2-40B4-BE49-F238E27FC236}">
                <a16:creationId xmlns:a16="http://schemas.microsoft.com/office/drawing/2014/main" xmlns="" id="{03DBB6D7-EF7B-4F29-8765-73C49BF137A4}"/>
              </a:ext>
            </a:extLst>
          </p:cNvPr>
          <p:cNvSpPr txBox="1"/>
          <p:nvPr/>
        </p:nvSpPr>
        <p:spPr>
          <a:xfrm>
            <a:off x="1992663" y="2601953"/>
            <a:ext cx="1821332" cy="523220"/>
          </a:xfrm>
          <a:prstGeom prst="rect">
            <a:avLst/>
          </a:prstGeom>
          <a:noFill/>
        </p:spPr>
        <p:txBody>
          <a:bodyPr wrap="none" rtlCol="0">
            <a:spAutoFit/>
          </a:bodyPr>
          <a:lstStyle/>
          <a:p>
            <a:r>
              <a:rPr lang="en-US" altLang="zh-CN" sz="2800" b="1" dirty="0">
                <a:solidFill>
                  <a:schemeClr val="bg1"/>
                </a:solidFill>
              </a:rPr>
              <a:t>Problems</a:t>
            </a:r>
            <a:endParaRPr lang="zh-CN" altLang="en-US" sz="2800" b="1" dirty="0">
              <a:solidFill>
                <a:schemeClr val="bg1"/>
              </a:solidFill>
            </a:endParaRPr>
          </a:p>
        </p:txBody>
      </p:sp>
      <p:sp>
        <p:nvSpPr>
          <p:cNvPr id="4" name="文本框 3">
            <a:extLst>
              <a:ext uri="{FF2B5EF4-FFF2-40B4-BE49-F238E27FC236}">
                <a16:creationId xmlns:a16="http://schemas.microsoft.com/office/drawing/2014/main" xmlns="" id="{B08D2DA9-E7AC-4CA9-BB4C-DD3AECAD38CF}"/>
              </a:ext>
            </a:extLst>
          </p:cNvPr>
          <p:cNvSpPr txBox="1"/>
          <p:nvPr/>
        </p:nvSpPr>
        <p:spPr>
          <a:xfrm>
            <a:off x="521532" y="4566708"/>
            <a:ext cx="1322798" cy="584775"/>
          </a:xfrm>
          <a:prstGeom prst="rect">
            <a:avLst/>
          </a:prstGeom>
          <a:noFill/>
        </p:spPr>
        <p:txBody>
          <a:bodyPr wrap="none" rtlCol="0">
            <a:spAutoFit/>
          </a:bodyPr>
          <a:lstStyle/>
          <a:p>
            <a:r>
              <a:rPr lang="en-US" altLang="zh-CN" sz="3200" b="1" dirty="0">
                <a:solidFill>
                  <a:schemeClr val="bg1"/>
                </a:solidFill>
              </a:rPr>
              <a:t>Goals</a:t>
            </a:r>
            <a:endParaRPr lang="zh-CN" altLang="en-US" sz="3200" b="1" dirty="0">
              <a:solidFill>
                <a:schemeClr val="bg1"/>
              </a:solidFill>
            </a:endParaRPr>
          </a:p>
        </p:txBody>
      </p:sp>
    </p:spTree>
    <p:extLst>
      <p:ext uri="{BB962C8B-B14F-4D97-AF65-F5344CB8AC3E}">
        <p14:creationId xmlns:p14="http://schemas.microsoft.com/office/powerpoint/2010/main" val="2992172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306748" y="2132234"/>
            <a:ext cx="4609060" cy="1938992"/>
            <a:chOff x="5394700" y="1163619"/>
            <a:chExt cx="4609060" cy="1938992"/>
          </a:xfrm>
        </p:grpSpPr>
        <p:sp>
          <p:nvSpPr>
            <p:cNvPr id="6" name="TextBox 19"/>
            <p:cNvSpPr txBox="1"/>
            <p:nvPr/>
          </p:nvSpPr>
          <p:spPr>
            <a:xfrm>
              <a:off x="5394700" y="1163619"/>
              <a:ext cx="3983881" cy="193899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smtClean="0">
                  <a:solidFill>
                    <a:schemeClr val="tx1"/>
                  </a:solidFill>
                  <a:latin typeface="+mn-ea"/>
                </a:rPr>
                <a:t>2000 </a:t>
              </a:r>
            </a:p>
            <a:p>
              <a:r>
                <a:rPr lang="en-US" altLang="zh-CN" sz="2000" dirty="0" smtClean="0">
                  <a:solidFill>
                    <a:schemeClr val="tx1"/>
                  </a:solidFill>
                  <a:latin typeface="+mn-ea"/>
                </a:rPr>
                <a:t> </a:t>
              </a:r>
            </a:p>
            <a:p>
              <a:r>
                <a:rPr lang="en-US" altLang="zh-CN" sz="1600" dirty="0" smtClean="0">
                  <a:solidFill>
                    <a:schemeClr val="tx1"/>
                  </a:solidFill>
                  <a:latin typeface="+mn-ea"/>
                </a:rPr>
                <a:t>Debt </a:t>
              </a:r>
              <a:r>
                <a:rPr lang="en-US" altLang="zh-CN" sz="1600" dirty="0">
                  <a:solidFill>
                    <a:schemeClr val="tx1"/>
                  </a:solidFill>
                  <a:latin typeface="+mn-ea"/>
                </a:rPr>
                <a:t>: 18 billion </a:t>
              </a:r>
              <a:r>
                <a:rPr lang="en-US" altLang="zh-CN" sz="1600" dirty="0" smtClean="0">
                  <a:solidFill>
                    <a:schemeClr val="tx1"/>
                  </a:solidFill>
                  <a:latin typeface="+mn-ea"/>
                </a:rPr>
                <a:t>dollars</a:t>
              </a:r>
            </a:p>
            <a:p>
              <a:endParaRPr lang="en-US" altLang="zh-CN" sz="2000" dirty="0">
                <a:solidFill>
                  <a:schemeClr val="tx1"/>
                </a:solidFill>
                <a:latin typeface="+mn-ea"/>
              </a:endParaRPr>
            </a:p>
            <a:p>
              <a:endParaRPr lang="en-US" altLang="zh-CN" sz="2000" dirty="0">
                <a:solidFill>
                  <a:schemeClr val="tx1"/>
                </a:solidFill>
                <a:latin typeface="+mn-ea"/>
              </a:endParaRPr>
            </a:p>
            <a:p>
              <a:endParaRPr lang="en-US" sz="2000" dirty="0">
                <a:latin typeface="+mn-ea"/>
              </a:endParaRPr>
            </a:p>
          </p:txBody>
        </p:sp>
        <p:sp>
          <p:nvSpPr>
            <p:cNvPr id="7" name="文本框 6"/>
            <p:cNvSpPr txBox="1"/>
            <p:nvPr/>
          </p:nvSpPr>
          <p:spPr>
            <a:xfrm>
              <a:off x="5394700" y="1537162"/>
              <a:ext cx="4609060" cy="369332"/>
            </a:xfrm>
            <a:prstGeom prst="rect">
              <a:avLst/>
            </a:prstGeom>
            <a:noFill/>
          </p:spPr>
          <p:txBody>
            <a:bodyPr wrap="square" rtlCol="0">
              <a:spAutoFit/>
              <a:scene3d>
                <a:camera prst="orthographicFront"/>
                <a:lightRig rig="threePt" dir="t"/>
              </a:scene3d>
              <a:sp3d contourW="12700"/>
            </a:bodyPr>
            <a:lstStyle/>
            <a:p>
              <a:endParaRPr lang="en-US" altLang="zh-CN" dirty="0">
                <a:latin typeface="+mj-ea"/>
                <a:ea typeface="+mj-ea"/>
              </a:endParaRPr>
            </a:p>
          </p:txBody>
        </p:sp>
      </p:grpSp>
      <p:grpSp>
        <p:nvGrpSpPr>
          <p:cNvPr id="8" name="组合 7"/>
          <p:cNvGrpSpPr/>
          <p:nvPr/>
        </p:nvGrpSpPr>
        <p:grpSpPr>
          <a:xfrm>
            <a:off x="6306749" y="3281194"/>
            <a:ext cx="4609060" cy="923689"/>
            <a:chOff x="5394701" y="1015367"/>
            <a:chExt cx="4609060" cy="923689"/>
          </a:xfrm>
        </p:grpSpPr>
        <p:sp>
          <p:nvSpPr>
            <p:cNvPr id="9" name="TextBox 19"/>
            <p:cNvSpPr txBox="1"/>
            <p:nvPr/>
          </p:nvSpPr>
          <p:spPr>
            <a:xfrm>
              <a:off x="5394701" y="1015367"/>
              <a:ext cx="3983881" cy="338554"/>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1600" dirty="0" smtClean="0">
                  <a:solidFill>
                    <a:schemeClr val="tx1"/>
                  </a:solidFill>
                  <a:latin typeface="+mn-ea"/>
                </a:rPr>
                <a:t>Market value : 8 billion dollars</a:t>
              </a:r>
              <a:endParaRPr lang="en-US" sz="1600" dirty="0">
                <a:solidFill>
                  <a:schemeClr val="tx1"/>
                </a:solidFill>
                <a:latin typeface="+mn-ea"/>
              </a:endParaRPr>
            </a:p>
          </p:txBody>
        </p:sp>
        <p:sp>
          <p:nvSpPr>
            <p:cNvPr id="10" name="文本框 9"/>
            <p:cNvSpPr txBox="1"/>
            <p:nvPr/>
          </p:nvSpPr>
          <p:spPr>
            <a:xfrm>
              <a:off x="5394701" y="1662057"/>
              <a:ext cx="4609060" cy="276999"/>
            </a:xfrm>
            <a:prstGeom prst="rect">
              <a:avLst/>
            </a:prstGeom>
            <a:noFill/>
          </p:spPr>
          <p:txBody>
            <a:bodyPr wrap="square" rtlCol="0">
              <a:spAutoFit/>
              <a:scene3d>
                <a:camera prst="orthographicFront"/>
                <a:lightRig rig="threePt" dir="t"/>
              </a:scene3d>
              <a:sp3d contourW="12700"/>
            </a:bodyPr>
            <a:lstStyle/>
            <a:p>
              <a:endParaRPr lang="en-US" altLang="zh-CN" sz="1200" dirty="0">
                <a:solidFill>
                  <a:schemeClr val="bg1">
                    <a:lumMod val="50000"/>
                  </a:schemeClr>
                </a:solidFill>
              </a:endParaRPr>
            </a:p>
          </p:txBody>
        </p:sp>
      </p:grpSp>
      <p:grpSp>
        <p:nvGrpSpPr>
          <p:cNvPr id="11" name="组合 10"/>
          <p:cNvGrpSpPr/>
          <p:nvPr/>
        </p:nvGrpSpPr>
        <p:grpSpPr>
          <a:xfrm>
            <a:off x="6306748" y="3801775"/>
            <a:ext cx="4609061" cy="683104"/>
            <a:chOff x="5394700" y="1317507"/>
            <a:chExt cx="4609061" cy="683104"/>
          </a:xfrm>
        </p:grpSpPr>
        <p:sp>
          <p:nvSpPr>
            <p:cNvPr id="12" name="TextBox 19"/>
            <p:cNvSpPr txBox="1"/>
            <p:nvPr/>
          </p:nvSpPr>
          <p:spPr>
            <a:xfrm>
              <a:off x="5394700" y="1317507"/>
              <a:ext cx="4346738" cy="338554"/>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1600" dirty="0" smtClean="0">
                  <a:latin typeface="+mn-ea"/>
                </a:rPr>
                <a:t>After knowledge management</a:t>
              </a:r>
              <a:endParaRPr lang="en-US" sz="1600" dirty="0">
                <a:latin typeface="+mn-ea"/>
              </a:endParaRPr>
            </a:p>
          </p:txBody>
        </p:sp>
        <p:sp>
          <p:nvSpPr>
            <p:cNvPr id="13" name="文本框 12"/>
            <p:cNvSpPr txBox="1"/>
            <p:nvPr/>
          </p:nvSpPr>
          <p:spPr>
            <a:xfrm>
              <a:off x="5394701" y="1662057"/>
              <a:ext cx="4609060" cy="338554"/>
            </a:xfrm>
            <a:prstGeom prst="rect">
              <a:avLst/>
            </a:prstGeom>
            <a:noFill/>
          </p:spPr>
          <p:txBody>
            <a:bodyPr wrap="square" rtlCol="0">
              <a:spAutoFit/>
              <a:scene3d>
                <a:camera prst="orthographicFront"/>
                <a:lightRig rig="threePt" dir="t"/>
              </a:scene3d>
              <a:sp3d contourW="12700"/>
            </a:bodyPr>
            <a:lstStyle/>
            <a:p>
              <a:r>
                <a:rPr lang="en-US" altLang="zh-CN" sz="1600" dirty="0" smtClean="0">
                  <a:solidFill>
                    <a:schemeClr val="bg1">
                      <a:lumMod val="50000"/>
                    </a:schemeClr>
                  </a:solidFill>
                </a:rPr>
                <a:t>Form 2001 to 2005</a:t>
              </a:r>
              <a:endParaRPr lang="en-US" altLang="zh-CN" sz="1600" dirty="0">
                <a:solidFill>
                  <a:schemeClr val="bg1">
                    <a:lumMod val="50000"/>
                  </a:schemeClr>
                </a:solidFill>
              </a:endParaRPr>
            </a:p>
          </p:txBody>
        </p:sp>
      </p:grpSp>
      <p:sp>
        <p:nvSpPr>
          <p:cNvPr id="14" name="文本框 13"/>
          <p:cNvSpPr txBox="1"/>
          <p:nvPr/>
        </p:nvSpPr>
        <p:spPr>
          <a:xfrm>
            <a:off x="2106913" y="4650573"/>
            <a:ext cx="2531462" cy="769441"/>
          </a:xfrm>
          <a:prstGeom prst="rect">
            <a:avLst/>
          </a:prstGeom>
          <a:noFill/>
        </p:spPr>
        <p:txBody>
          <a:bodyPr wrap="none" rtlCol="0">
            <a:spAutoFit/>
            <a:scene3d>
              <a:camera prst="orthographicFront"/>
              <a:lightRig rig="threePt" dir="t"/>
            </a:scene3d>
            <a:sp3d contourW="12700"/>
          </a:bodyPr>
          <a:lstStyle/>
          <a:p>
            <a:pPr algn="ctr"/>
            <a:r>
              <a:rPr lang="en-US" altLang="zh-CN" sz="4400" b="1" dirty="0">
                <a:latin typeface="+mn-ea"/>
              </a:rPr>
              <a:t>Baseline</a:t>
            </a:r>
          </a:p>
        </p:txBody>
      </p:sp>
      <p:sp>
        <p:nvSpPr>
          <p:cNvPr id="15" name="TextBox 19"/>
          <p:cNvSpPr txBox="1"/>
          <p:nvPr/>
        </p:nvSpPr>
        <p:spPr>
          <a:xfrm>
            <a:off x="4992913" y="1023916"/>
            <a:ext cx="2394858"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3200" dirty="0" smtClean="0">
                <a:solidFill>
                  <a:schemeClr val="tx1"/>
                </a:solidFill>
                <a:latin typeface="+mn-ea"/>
              </a:rPr>
              <a:t>Debt</a:t>
            </a:r>
            <a:endParaRPr lang="en-US" altLang="zh-CN" sz="3200" dirty="0">
              <a:solidFill>
                <a:schemeClr val="tx1"/>
              </a:solidFill>
              <a:latin typeface="+mn-ea"/>
            </a:endParaRPr>
          </a:p>
        </p:txBody>
      </p:sp>
      <p:pic>
        <p:nvPicPr>
          <p:cNvPr id="19" name="图片占位符 18"/>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14956" r="14956"/>
          <a:stretch>
            <a:fillRect/>
          </a:stretch>
        </p:blipFill>
        <p:spPr/>
      </p:pic>
      <p:sp>
        <p:nvSpPr>
          <p:cNvPr id="17" name="灯片编号占位符 16"/>
          <p:cNvSpPr>
            <a:spLocks noGrp="1"/>
          </p:cNvSpPr>
          <p:nvPr>
            <p:ph type="sldNum" sz="quarter" idx="10"/>
          </p:nvPr>
        </p:nvSpPr>
        <p:spPr/>
        <p:txBody>
          <a:bodyPr/>
          <a:lstStyle/>
          <a:p>
            <a:fld id="{1E5B29A9-5820-46BE-83DA-BE1F926704E3}" type="slidenum">
              <a:rPr lang="zh-CN" altLang="en-US" smtClean="0"/>
              <a:pPr/>
              <a:t>10</a:t>
            </a:fld>
            <a:endParaRPr lang="zh-CN" altLang="en-US" dirty="0"/>
          </a:p>
        </p:txBody>
      </p:sp>
      <p:pic>
        <p:nvPicPr>
          <p:cNvPr id="16" name="officeArt object" descr="pasted-image.png"/>
          <p:cNvPicPr/>
          <p:nvPr/>
        </p:nvPicPr>
        <p:blipFill>
          <a:blip r:embed="rId4">
            <a:extLst>
              <a:ext uri="{28A0092B-C50C-407E-A947-70E740481C1C}">
                <a14:useLocalDpi xmlns:a14="http://schemas.microsoft.com/office/drawing/2010/main" val="0"/>
              </a:ext>
            </a:extLst>
          </a:blip>
          <a:stretch>
            <a:fillRect/>
          </a:stretch>
        </p:blipFill>
        <p:spPr>
          <a:xfrm>
            <a:off x="6306749" y="4503266"/>
            <a:ext cx="4199890" cy="1682750"/>
          </a:xfrm>
          <a:prstGeom prst="rect">
            <a:avLst/>
          </a:prstGeom>
          <a:ln w="12700" cap="flat">
            <a:noFill/>
            <a:miter lim="400000"/>
          </a:ln>
          <a:effectLst/>
        </p:spPr>
      </p:pic>
      <p:sp>
        <p:nvSpPr>
          <p:cNvPr id="18" name="TextBox 17"/>
          <p:cNvSpPr txBox="1"/>
          <p:nvPr/>
        </p:nvSpPr>
        <p:spPr>
          <a:xfrm>
            <a:off x="1430285" y="6332249"/>
            <a:ext cx="1353256" cy="400110"/>
          </a:xfrm>
          <a:prstGeom prst="rect">
            <a:avLst/>
          </a:prstGeom>
          <a:noFill/>
        </p:spPr>
        <p:txBody>
          <a:bodyPr wrap="none" rtlCol="0">
            <a:spAutoFit/>
          </a:bodyPr>
          <a:lstStyle/>
          <a:p>
            <a:r>
              <a:rPr lang="en-US" altLang="zh-CN" sz="2000" b="1" dirty="0" err="1" smtClean="0">
                <a:latin typeface="黑体" pitchFamily="49" charset="-122"/>
                <a:ea typeface="黑体" pitchFamily="49" charset="-122"/>
              </a:rPr>
              <a:t>Xu</a:t>
            </a:r>
            <a:r>
              <a:rPr lang="en-US" altLang="zh-CN" sz="2000" b="1" dirty="0" smtClean="0">
                <a:latin typeface="黑体" pitchFamily="49" charset="-122"/>
                <a:ea typeface="黑体" pitchFamily="49" charset="-122"/>
              </a:rPr>
              <a:t> </a:t>
            </a:r>
            <a:r>
              <a:rPr lang="en-US" altLang="zh-CN" sz="2000" b="1" dirty="0" err="1" smtClean="0">
                <a:latin typeface="黑体" pitchFamily="49" charset="-122"/>
                <a:ea typeface="黑体" pitchFamily="49" charset="-122"/>
              </a:rPr>
              <a:t>Weiwen</a:t>
            </a:r>
            <a:endParaRPr lang="zh-CN" altLang="en-US" sz="2000" b="1" dirty="0">
              <a:latin typeface="黑体" pitchFamily="49" charset="-122"/>
              <a:ea typeface="黑体" pitchFamily="49" charset="-122"/>
            </a:endParaRPr>
          </a:p>
        </p:txBody>
      </p:sp>
    </p:spTree>
    <p:extLst>
      <p:ext uri="{BB962C8B-B14F-4D97-AF65-F5344CB8AC3E}">
        <p14:creationId xmlns:p14="http://schemas.microsoft.com/office/powerpoint/2010/main" val="1432418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2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50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1+#ppt_w/2"/>
                                          </p:val>
                                        </p:tav>
                                        <p:tav tm="100000">
                                          <p:val>
                                            <p:strVal val="#ppt_x"/>
                                          </p:val>
                                        </p:tav>
                                      </p:tavLst>
                                    </p:anim>
                                    <p:anim calcmode="lin" valueType="num">
                                      <p:cBhvr additive="base">
                                        <p:cTn id="27" dur="500" fill="hold"/>
                                        <p:tgtEl>
                                          <p:spTgt spid="11"/>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2"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1+#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5113337" y="2151063"/>
            <a:ext cx="6022975" cy="3637755"/>
            <a:chOff x="5113337" y="2151063"/>
            <a:chExt cx="6022975" cy="3637755"/>
          </a:xfrm>
        </p:grpSpPr>
        <p:sp>
          <p:nvSpPr>
            <p:cNvPr id="8" name="矩形 7"/>
            <p:cNvSpPr/>
            <p:nvPr/>
          </p:nvSpPr>
          <p:spPr>
            <a:xfrm>
              <a:off x="5113337" y="2151063"/>
              <a:ext cx="6022975" cy="363775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5359397" y="2516702"/>
              <a:ext cx="5511803" cy="697469"/>
              <a:chOff x="5394700" y="1317507"/>
              <a:chExt cx="5511803" cy="697469"/>
            </a:xfrm>
          </p:grpSpPr>
          <p:sp>
            <p:nvSpPr>
              <p:cNvPr id="11" name="TextBox 19"/>
              <p:cNvSpPr txBox="1"/>
              <p:nvPr/>
            </p:nvSpPr>
            <p:spPr>
              <a:xfrm>
                <a:off x="5394700" y="1317507"/>
                <a:ext cx="3508832"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smtClean="0">
                    <a:latin typeface="+mn-ea"/>
                  </a:rPr>
                  <a:t>Confusing management</a:t>
                </a:r>
                <a:endParaRPr lang="en-US" sz="2000" dirty="0">
                  <a:latin typeface="+mn-ea"/>
                </a:endParaRPr>
              </a:p>
            </p:txBody>
          </p:sp>
          <p:sp>
            <p:nvSpPr>
              <p:cNvPr id="12" name="文本框 11"/>
              <p:cNvSpPr txBox="1"/>
              <p:nvPr/>
            </p:nvSpPr>
            <p:spPr>
              <a:xfrm>
                <a:off x="5394700" y="1737977"/>
                <a:ext cx="5511803" cy="276999"/>
              </a:xfrm>
              <a:prstGeom prst="rect">
                <a:avLst/>
              </a:prstGeom>
              <a:noFill/>
            </p:spPr>
            <p:txBody>
              <a:bodyPr wrap="square" rtlCol="0">
                <a:spAutoFit/>
                <a:scene3d>
                  <a:camera prst="orthographicFront"/>
                  <a:lightRig rig="threePt" dir="t"/>
                </a:scene3d>
                <a:sp3d contourW="12700"/>
              </a:bodyPr>
              <a:lstStyle/>
              <a:p>
                <a:endParaRPr lang="en-US" altLang="zh-CN" sz="1200" dirty="0">
                  <a:solidFill>
                    <a:schemeClr val="bg1">
                      <a:lumMod val="50000"/>
                    </a:schemeClr>
                  </a:solidFill>
                </a:endParaRPr>
              </a:p>
            </p:txBody>
          </p:sp>
        </p:grpSp>
      </p:grpSp>
      <p:grpSp>
        <p:nvGrpSpPr>
          <p:cNvPr id="22" name="组合 21"/>
          <p:cNvGrpSpPr/>
          <p:nvPr/>
        </p:nvGrpSpPr>
        <p:grpSpPr>
          <a:xfrm>
            <a:off x="1055687" y="2151063"/>
            <a:ext cx="3687763" cy="668337"/>
            <a:chOff x="1055687" y="2151063"/>
            <a:chExt cx="3687763" cy="668337"/>
          </a:xfrm>
        </p:grpSpPr>
        <p:sp>
          <p:nvSpPr>
            <p:cNvPr id="3" name="矩形 2"/>
            <p:cNvSpPr/>
            <p:nvPr/>
          </p:nvSpPr>
          <p:spPr>
            <a:xfrm>
              <a:off x="1055688" y="2151063"/>
              <a:ext cx="3687762" cy="668337"/>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9"/>
            <p:cNvSpPr txBox="1"/>
            <p:nvPr/>
          </p:nvSpPr>
          <p:spPr>
            <a:xfrm>
              <a:off x="1055687" y="2283310"/>
              <a:ext cx="368776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smtClean="0">
                  <a:solidFill>
                    <a:schemeClr val="bg1"/>
                  </a:solidFill>
                  <a:latin typeface="+mn-ea"/>
                </a:rPr>
                <a:t>Share price</a:t>
              </a:r>
              <a:endParaRPr lang="en-US" sz="2000" dirty="0">
                <a:solidFill>
                  <a:schemeClr val="bg1"/>
                </a:solidFill>
                <a:latin typeface="+mn-ea"/>
              </a:endParaRPr>
            </a:p>
          </p:txBody>
        </p:sp>
      </p:grpSp>
      <p:grpSp>
        <p:nvGrpSpPr>
          <p:cNvPr id="24" name="组合 23"/>
          <p:cNvGrpSpPr/>
          <p:nvPr/>
        </p:nvGrpSpPr>
        <p:grpSpPr>
          <a:xfrm>
            <a:off x="1055687" y="4130675"/>
            <a:ext cx="3687763" cy="668337"/>
            <a:chOff x="1055687" y="4130675"/>
            <a:chExt cx="3687763" cy="668337"/>
          </a:xfrm>
        </p:grpSpPr>
        <p:sp>
          <p:nvSpPr>
            <p:cNvPr id="5" name="矩形 4"/>
            <p:cNvSpPr/>
            <p:nvPr/>
          </p:nvSpPr>
          <p:spPr>
            <a:xfrm>
              <a:off x="1055688" y="4130675"/>
              <a:ext cx="3687762" cy="668337"/>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9"/>
            <p:cNvSpPr txBox="1"/>
            <p:nvPr/>
          </p:nvSpPr>
          <p:spPr>
            <a:xfrm>
              <a:off x="1055687" y="4264788"/>
              <a:ext cx="368776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smtClean="0">
                  <a:solidFill>
                    <a:schemeClr val="bg1"/>
                  </a:solidFill>
                  <a:latin typeface="+mn-ea"/>
                </a:rPr>
                <a:t>Net income and loss</a:t>
              </a:r>
              <a:endParaRPr lang="en-US" sz="2000" dirty="0">
                <a:solidFill>
                  <a:schemeClr val="bg1"/>
                </a:solidFill>
                <a:latin typeface="+mn-ea"/>
              </a:endParaRPr>
            </a:p>
          </p:txBody>
        </p:sp>
      </p:grpSp>
      <p:grpSp>
        <p:nvGrpSpPr>
          <p:cNvPr id="25" name="组合 24"/>
          <p:cNvGrpSpPr/>
          <p:nvPr/>
        </p:nvGrpSpPr>
        <p:grpSpPr>
          <a:xfrm>
            <a:off x="1055687" y="5120481"/>
            <a:ext cx="3687763" cy="668337"/>
            <a:chOff x="1055687" y="5120481"/>
            <a:chExt cx="3687763" cy="668337"/>
          </a:xfrm>
        </p:grpSpPr>
        <p:sp>
          <p:nvSpPr>
            <p:cNvPr id="6" name="矩形 5"/>
            <p:cNvSpPr/>
            <p:nvPr/>
          </p:nvSpPr>
          <p:spPr>
            <a:xfrm>
              <a:off x="1055688" y="5120481"/>
              <a:ext cx="3687762" cy="668337"/>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9"/>
            <p:cNvSpPr txBox="1"/>
            <p:nvPr/>
          </p:nvSpPr>
          <p:spPr>
            <a:xfrm>
              <a:off x="1055687" y="5254594"/>
              <a:ext cx="368776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smtClean="0">
                  <a:solidFill>
                    <a:schemeClr val="bg1"/>
                  </a:solidFill>
                  <a:latin typeface="+mn-ea"/>
                </a:rPr>
                <a:t>Debt</a:t>
              </a:r>
              <a:endParaRPr lang="en-US" sz="2000" dirty="0">
                <a:solidFill>
                  <a:schemeClr val="bg1"/>
                </a:solidFill>
                <a:latin typeface="+mn-ea"/>
              </a:endParaRPr>
            </a:p>
          </p:txBody>
        </p:sp>
      </p:grpSp>
      <p:grpSp>
        <p:nvGrpSpPr>
          <p:cNvPr id="23" name="组合 22"/>
          <p:cNvGrpSpPr/>
          <p:nvPr/>
        </p:nvGrpSpPr>
        <p:grpSpPr>
          <a:xfrm>
            <a:off x="1055687" y="3140869"/>
            <a:ext cx="3687763" cy="668337"/>
            <a:chOff x="1055687" y="3140869"/>
            <a:chExt cx="3687763" cy="668337"/>
          </a:xfrm>
        </p:grpSpPr>
        <p:sp>
          <p:nvSpPr>
            <p:cNvPr id="4" name="矩形 3"/>
            <p:cNvSpPr/>
            <p:nvPr/>
          </p:nvSpPr>
          <p:spPr>
            <a:xfrm>
              <a:off x="1055688" y="3140869"/>
              <a:ext cx="3687762" cy="66833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9"/>
            <p:cNvSpPr txBox="1"/>
            <p:nvPr/>
          </p:nvSpPr>
          <p:spPr>
            <a:xfrm>
              <a:off x="1055687" y="3273116"/>
              <a:ext cx="368776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smtClean="0">
                  <a:latin typeface="+mn-ea"/>
                </a:rPr>
                <a:t>Revenue</a:t>
              </a:r>
              <a:endParaRPr lang="en-US" sz="2000" dirty="0">
                <a:latin typeface="+mn-ea"/>
              </a:endParaRPr>
            </a:p>
          </p:txBody>
        </p:sp>
      </p:grpSp>
      <p:sp>
        <p:nvSpPr>
          <p:cNvPr id="17"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3200" b="1" dirty="0" smtClean="0">
                <a:latin typeface="+mn-ea"/>
              </a:rPr>
              <a:t>Baseline</a:t>
            </a:r>
            <a:endParaRPr lang="en-US" sz="3200" b="1" dirty="0">
              <a:latin typeface="+mn-ea"/>
            </a:endParaRPr>
          </a:p>
        </p:txBody>
      </p:sp>
      <p:pic>
        <p:nvPicPr>
          <p:cNvPr id="21" name="图片占位符 20"/>
          <p:cNvPicPr>
            <a:picLocks noGrp="1" noChangeAspect="1"/>
          </p:cNvPicPr>
          <p:nvPr>
            <p:ph type="pic" sz="quarter" idx="11"/>
          </p:nvPr>
        </p:nvPicPr>
        <p:blipFill>
          <a:blip r:embed="rId3" cstate="print">
            <a:graysc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t="25423" b="25423"/>
          <a:stretch>
            <a:fillRect/>
          </a:stretch>
        </p:blipFill>
        <p:spPr/>
      </p:pic>
      <p:sp>
        <p:nvSpPr>
          <p:cNvPr id="19" name="灯片编号占位符 18"/>
          <p:cNvSpPr>
            <a:spLocks noGrp="1"/>
          </p:cNvSpPr>
          <p:nvPr>
            <p:ph type="sldNum" sz="quarter" idx="10"/>
          </p:nvPr>
        </p:nvSpPr>
        <p:spPr/>
        <p:txBody>
          <a:bodyPr/>
          <a:lstStyle/>
          <a:p>
            <a:fld id="{1E5B29A9-5820-46BE-83DA-BE1F926704E3}" type="slidenum">
              <a:rPr lang="zh-CN" altLang="en-US" smtClean="0"/>
              <a:pPr/>
              <a:t>11</a:t>
            </a:fld>
            <a:endParaRPr lang="zh-CN" altLang="en-US" dirty="0"/>
          </a:p>
        </p:txBody>
      </p:sp>
      <p:sp>
        <p:nvSpPr>
          <p:cNvPr id="27" name="TextBox 26"/>
          <p:cNvSpPr txBox="1"/>
          <p:nvPr/>
        </p:nvSpPr>
        <p:spPr>
          <a:xfrm>
            <a:off x="1430285" y="6332249"/>
            <a:ext cx="1353256" cy="400110"/>
          </a:xfrm>
          <a:prstGeom prst="rect">
            <a:avLst/>
          </a:prstGeom>
          <a:noFill/>
        </p:spPr>
        <p:txBody>
          <a:bodyPr wrap="none" rtlCol="0">
            <a:spAutoFit/>
          </a:bodyPr>
          <a:lstStyle/>
          <a:p>
            <a:r>
              <a:rPr lang="en-US" altLang="zh-CN" sz="2000" b="1" dirty="0" err="1" smtClean="0">
                <a:latin typeface="黑体" pitchFamily="49" charset="-122"/>
                <a:ea typeface="黑体" pitchFamily="49" charset="-122"/>
              </a:rPr>
              <a:t>Xu</a:t>
            </a:r>
            <a:r>
              <a:rPr lang="en-US" altLang="zh-CN" sz="2000" b="1" dirty="0" smtClean="0">
                <a:latin typeface="黑体" pitchFamily="49" charset="-122"/>
                <a:ea typeface="黑体" pitchFamily="49" charset="-122"/>
              </a:rPr>
              <a:t> </a:t>
            </a:r>
            <a:r>
              <a:rPr lang="en-US" altLang="zh-CN" sz="2000" b="1" dirty="0" err="1" smtClean="0">
                <a:latin typeface="黑体" pitchFamily="49" charset="-122"/>
                <a:ea typeface="黑体" pitchFamily="49" charset="-122"/>
              </a:rPr>
              <a:t>Weiwen</a:t>
            </a:r>
            <a:endParaRPr lang="zh-CN" altLang="en-US" sz="2000" b="1" dirty="0">
              <a:latin typeface="黑体" pitchFamily="49" charset="-122"/>
              <a:ea typeface="黑体" pitchFamily="49" charset="-122"/>
            </a:endParaRPr>
          </a:p>
        </p:txBody>
      </p:sp>
    </p:spTree>
    <p:extLst>
      <p:ext uri="{BB962C8B-B14F-4D97-AF65-F5344CB8AC3E}">
        <p14:creationId xmlns:p14="http://schemas.microsoft.com/office/powerpoint/2010/main" val="1512025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childTnLst>
                          </p:cTn>
                        </p:par>
                        <p:par>
                          <p:cTn id="14" fill="hold">
                            <p:stCondLst>
                              <p:cond delay="1500"/>
                            </p:stCondLst>
                            <p:childTnLst>
                              <p:par>
                                <p:cTn id="15" presetID="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0-#ppt_w/2"/>
                                          </p:val>
                                        </p:tav>
                                        <p:tav tm="100000">
                                          <p:val>
                                            <p:strVal val="#ppt_x"/>
                                          </p:val>
                                        </p:tav>
                                      </p:tavLst>
                                    </p:anim>
                                    <p:anim calcmode="lin" valueType="num">
                                      <p:cBhvr additive="base">
                                        <p:cTn id="18" dur="500" fill="hold"/>
                                        <p:tgtEl>
                                          <p:spTgt spid="2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25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0-#ppt_w/2"/>
                                          </p:val>
                                        </p:tav>
                                        <p:tav tm="100000">
                                          <p:val>
                                            <p:strVal val="#ppt_x"/>
                                          </p:val>
                                        </p:tav>
                                      </p:tavLst>
                                    </p:anim>
                                    <p:anim calcmode="lin" valueType="num">
                                      <p:cBhvr additive="base">
                                        <p:cTn id="22" dur="500" fill="hold"/>
                                        <p:tgtEl>
                                          <p:spTgt spid="23"/>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50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0-#ppt_w/2"/>
                                          </p:val>
                                        </p:tav>
                                        <p:tav tm="100000">
                                          <p:val>
                                            <p:strVal val="#ppt_x"/>
                                          </p:val>
                                        </p:tav>
                                      </p:tavLst>
                                    </p:anim>
                                    <p:anim calcmode="lin" valueType="num">
                                      <p:cBhvr additive="base">
                                        <p:cTn id="26" dur="500" fill="hold"/>
                                        <p:tgtEl>
                                          <p:spTgt spid="24"/>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75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0-#ppt_w/2"/>
                                          </p:val>
                                        </p:tav>
                                        <p:tav tm="100000">
                                          <p:val>
                                            <p:strVal val="#ppt_x"/>
                                          </p:val>
                                        </p:tav>
                                      </p:tavLst>
                                    </p:anim>
                                    <p:anim calcmode="lin" valueType="num">
                                      <p:cBhvr additive="base">
                                        <p:cTn id="30"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xmlns="" id="{671E9D9B-6031-48FA-83D6-BAB11814A6E6}"/>
              </a:ext>
            </a:extLst>
          </p:cNvPr>
          <p:cNvSpPr/>
          <p:nvPr/>
        </p:nvSpPr>
        <p:spPr>
          <a:xfrm>
            <a:off x="2375376" y="15638"/>
            <a:ext cx="7282815" cy="1249680"/>
          </a:xfrm>
          <a:prstGeom prst="roundRect">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rgbClr val="FF0000"/>
                </a:solidFill>
              </a:rPr>
              <a:t>	 </a:t>
            </a:r>
            <a:r>
              <a:rPr lang="en-US" altLang="zh-CN" sz="2400" b="1" dirty="0">
                <a:solidFill>
                  <a:srgbClr val="FF0000"/>
                </a:solidFill>
              </a:rPr>
              <a:t>The Knowledge Management of Xerox</a:t>
            </a:r>
            <a:endParaRPr lang="en-US" altLang="zh-CN" sz="2000" b="1" dirty="0">
              <a:solidFill>
                <a:srgbClr val="FF0000"/>
              </a:solidFill>
            </a:endParaRPr>
          </a:p>
        </p:txBody>
      </p:sp>
      <p:sp>
        <p:nvSpPr>
          <p:cNvPr id="5" name="文本框 4">
            <a:extLst>
              <a:ext uri="{FF2B5EF4-FFF2-40B4-BE49-F238E27FC236}">
                <a16:creationId xmlns:a16="http://schemas.microsoft.com/office/drawing/2014/main" xmlns="" id="{71B67446-58F0-4C90-AC1C-B6A86C90CB0D}"/>
              </a:ext>
            </a:extLst>
          </p:cNvPr>
          <p:cNvSpPr txBox="1"/>
          <p:nvPr/>
        </p:nvSpPr>
        <p:spPr>
          <a:xfrm>
            <a:off x="2533808" y="2421938"/>
            <a:ext cx="7124383" cy="400110"/>
          </a:xfrm>
          <a:prstGeom prst="rect">
            <a:avLst/>
          </a:prstGeom>
          <a:noFill/>
        </p:spPr>
        <p:txBody>
          <a:bodyPr wrap="square" rtlCol="0">
            <a:spAutoFit/>
          </a:bodyPr>
          <a:lstStyle/>
          <a:p>
            <a:r>
              <a:rPr lang="en-US" altLang="zh-CN" sz="2000" b="1" dirty="0">
                <a:solidFill>
                  <a:schemeClr val="accent2">
                    <a:lumMod val="75000"/>
                  </a:schemeClr>
                </a:solidFill>
              </a:rPr>
              <a:t>Student Name: OUYANG </a:t>
            </a:r>
            <a:r>
              <a:rPr lang="en-US" altLang="zh-CN" sz="2000" b="1" dirty="0" err="1">
                <a:solidFill>
                  <a:schemeClr val="accent2">
                    <a:lumMod val="75000"/>
                  </a:schemeClr>
                </a:solidFill>
              </a:rPr>
              <a:t>Zhuoran</a:t>
            </a:r>
            <a:r>
              <a:rPr lang="en-US" altLang="zh-CN" sz="2000" b="1" dirty="0">
                <a:solidFill>
                  <a:schemeClr val="accent2">
                    <a:lumMod val="75000"/>
                  </a:schemeClr>
                </a:solidFill>
              </a:rPr>
              <a:t>        18407218       ITM</a:t>
            </a:r>
            <a:endParaRPr lang="zh-CN" altLang="en-US" sz="2000" b="1" dirty="0">
              <a:solidFill>
                <a:schemeClr val="accent2">
                  <a:lumMod val="75000"/>
                </a:schemeClr>
              </a:solidFill>
            </a:endParaRPr>
          </a:p>
        </p:txBody>
      </p:sp>
      <p:pic>
        <p:nvPicPr>
          <p:cNvPr id="6" name="图片 5">
            <a:extLst>
              <a:ext uri="{FF2B5EF4-FFF2-40B4-BE49-F238E27FC236}">
                <a16:creationId xmlns:a16="http://schemas.microsoft.com/office/drawing/2014/main" xmlns="" id="{CA6C0C1C-0E64-4457-835A-437AF3C84D04}"/>
              </a:ext>
            </a:extLst>
          </p:cNvPr>
          <p:cNvPicPr>
            <a:picLocks noChangeAspect="1"/>
          </p:cNvPicPr>
          <p:nvPr/>
        </p:nvPicPr>
        <p:blipFill>
          <a:blip r:embed="rId2"/>
          <a:stretch>
            <a:fillRect/>
          </a:stretch>
        </p:blipFill>
        <p:spPr>
          <a:xfrm>
            <a:off x="-1" y="3428999"/>
            <a:ext cx="5924995" cy="3413363"/>
          </a:xfrm>
          <a:prstGeom prst="rect">
            <a:avLst/>
          </a:prstGeom>
        </p:spPr>
      </p:pic>
      <p:pic>
        <p:nvPicPr>
          <p:cNvPr id="8" name="图片 7">
            <a:extLst>
              <a:ext uri="{FF2B5EF4-FFF2-40B4-BE49-F238E27FC236}">
                <a16:creationId xmlns:a16="http://schemas.microsoft.com/office/drawing/2014/main" xmlns="" id="{3741EDF0-78EF-41A3-94D0-EB4158CE8EDB}"/>
              </a:ext>
            </a:extLst>
          </p:cNvPr>
          <p:cNvPicPr>
            <a:picLocks noChangeAspect="1"/>
          </p:cNvPicPr>
          <p:nvPr/>
        </p:nvPicPr>
        <p:blipFill>
          <a:blip r:embed="rId3"/>
          <a:stretch>
            <a:fillRect/>
          </a:stretch>
        </p:blipFill>
        <p:spPr>
          <a:xfrm>
            <a:off x="5924994" y="3428999"/>
            <a:ext cx="6264676" cy="3429002"/>
          </a:xfrm>
          <a:prstGeom prst="rect">
            <a:avLst/>
          </a:prstGeom>
        </p:spPr>
      </p:pic>
      <p:sp>
        <p:nvSpPr>
          <p:cNvPr id="7" name="灯片编号占位符 24">
            <a:extLst>
              <a:ext uri="{FF2B5EF4-FFF2-40B4-BE49-F238E27FC236}">
                <a16:creationId xmlns:a16="http://schemas.microsoft.com/office/drawing/2014/main" xmlns="" id="{D46354F3-1749-4FB5-9A35-3084EEA2B8DA}"/>
              </a:ext>
            </a:extLst>
          </p:cNvPr>
          <p:cNvSpPr txBox="1">
            <a:spLocks/>
          </p:cNvSpPr>
          <p:nvPr/>
        </p:nvSpPr>
        <p:spPr>
          <a:xfrm>
            <a:off x="885372" y="181048"/>
            <a:ext cx="648153"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29A9-5820-46BE-83DA-BE1F926704E3}" type="slidenum">
              <a:rPr lang="zh-CN" altLang="en-US" smtClean="0"/>
              <a:pPr/>
              <a:t>12</a:t>
            </a:fld>
            <a:endParaRPr lang="zh-CN" altLang="en-US" dirty="0"/>
          </a:p>
        </p:txBody>
      </p:sp>
    </p:spTree>
    <p:extLst>
      <p:ext uri="{BB962C8B-B14F-4D97-AF65-F5344CB8AC3E}">
        <p14:creationId xmlns:p14="http://schemas.microsoft.com/office/powerpoint/2010/main" val="4068448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卷形: 水平 3">
            <a:extLst>
              <a:ext uri="{FF2B5EF4-FFF2-40B4-BE49-F238E27FC236}">
                <a16:creationId xmlns:a16="http://schemas.microsoft.com/office/drawing/2014/main" xmlns="" id="{9DBB8A45-6F36-4DFF-997D-0F60D373543C}"/>
              </a:ext>
            </a:extLst>
          </p:cNvPr>
          <p:cNvSpPr/>
          <p:nvPr/>
        </p:nvSpPr>
        <p:spPr>
          <a:xfrm>
            <a:off x="386080" y="145444"/>
            <a:ext cx="7132320" cy="6255356"/>
          </a:xfrm>
          <a:prstGeom prst="horizontalScroll">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dirty="0">
              <a:solidFill>
                <a:srgbClr val="FF0000"/>
              </a:solidFill>
            </a:endParaRPr>
          </a:p>
          <a:p>
            <a:r>
              <a:rPr lang="en-US" altLang="zh-CN" sz="2000" b="1" dirty="0">
                <a:solidFill>
                  <a:schemeClr val="accent1"/>
                </a:solidFill>
              </a:rPr>
              <a:t>Knowledge management requires enterprises to share knowledge, use collective wisdom to improve their adaptability and innovation ability, enable enterprises to respond quickly to external needs, and use the knowledge resources they have to predict the development direction and changes of the external market. In the era of knowledge economy, enterprises cannot be competitive without knowledge management.</a:t>
            </a:r>
          </a:p>
          <a:p>
            <a:endParaRPr lang="en-US" altLang="zh-CN" b="1" dirty="0">
              <a:solidFill>
                <a:srgbClr val="FF0000"/>
              </a:solidFill>
            </a:endParaRPr>
          </a:p>
          <a:p>
            <a:pPr algn="ctr"/>
            <a:endParaRPr lang="en-US" altLang="zh-CN" b="1" dirty="0">
              <a:solidFill>
                <a:srgbClr val="FF0000"/>
              </a:solidFill>
            </a:endParaRPr>
          </a:p>
        </p:txBody>
      </p:sp>
      <p:pic>
        <p:nvPicPr>
          <p:cNvPr id="10" name="图片 9">
            <a:extLst>
              <a:ext uri="{FF2B5EF4-FFF2-40B4-BE49-F238E27FC236}">
                <a16:creationId xmlns:a16="http://schemas.microsoft.com/office/drawing/2014/main" xmlns="" id="{3AC35F9B-A274-4EE5-B69F-48CC7DDB01E3}"/>
              </a:ext>
            </a:extLst>
          </p:cNvPr>
          <p:cNvPicPr>
            <a:picLocks noChangeAspect="1"/>
          </p:cNvPicPr>
          <p:nvPr/>
        </p:nvPicPr>
        <p:blipFill>
          <a:blip r:embed="rId2"/>
          <a:stretch>
            <a:fillRect/>
          </a:stretch>
        </p:blipFill>
        <p:spPr>
          <a:xfrm>
            <a:off x="8022590" y="3632140"/>
            <a:ext cx="3431540" cy="2995384"/>
          </a:xfrm>
          <a:prstGeom prst="rect">
            <a:avLst/>
          </a:prstGeom>
        </p:spPr>
      </p:pic>
      <p:pic>
        <p:nvPicPr>
          <p:cNvPr id="11" name="图片 10">
            <a:extLst>
              <a:ext uri="{FF2B5EF4-FFF2-40B4-BE49-F238E27FC236}">
                <a16:creationId xmlns:a16="http://schemas.microsoft.com/office/drawing/2014/main" xmlns="" id="{B271DCF4-8ADD-4648-B238-167A4BEFA9D4}"/>
              </a:ext>
            </a:extLst>
          </p:cNvPr>
          <p:cNvPicPr>
            <a:picLocks noChangeAspect="1"/>
          </p:cNvPicPr>
          <p:nvPr/>
        </p:nvPicPr>
        <p:blipFill>
          <a:blip r:embed="rId3"/>
          <a:stretch>
            <a:fillRect/>
          </a:stretch>
        </p:blipFill>
        <p:spPr>
          <a:xfrm>
            <a:off x="8022590" y="558097"/>
            <a:ext cx="3431540" cy="2532145"/>
          </a:xfrm>
          <a:prstGeom prst="rect">
            <a:avLst/>
          </a:prstGeom>
        </p:spPr>
      </p:pic>
      <p:sp>
        <p:nvSpPr>
          <p:cNvPr id="5" name="灯片编号占位符 24">
            <a:extLst>
              <a:ext uri="{FF2B5EF4-FFF2-40B4-BE49-F238E27FC236}">
                <a16:creationId xmlns:a16="http://schemas.microsoft.com/office/drawing/2014/main" xmlns="" id="{01847F7B-1267-4B89-AA74-F04ECBD48752}"/>
              </a:ext>
            </a:extLst>
          </p:cNvPr>
          <p:cNvSpPr txBox="1">
            <a:spLocks/>
          </p:cNvSpPr>
          <p:nvPr/>
        </p:nvSpPr>
        <p:spPr>
          <a:xfrm>
            <a:off x="885372" y="181048"/>
            <a:ext cx="648153"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29A9-5820-46BE-83DA-BE1F926704E3}" type="slidenum">
              <a:rPr lang="zh-CN" altLang="en-US" smtClean="0"/>
              <a:pPr/>
              <a:t>13</a:t>
            </a:fld>
            <a:endParaRPr lang="zh-CN" altLang="en-US" dirty="0"/>
          </a:p>
        </p:txBody>
      </p:sp>
    </p:spTree>
    <p:extLst>
      <p:ext uri="{BB962C8B-B14F-4D97-AF65-F5344CB8AC3E}">
        <p14:creationId xmlns:p14="http://schemas.microsoft.com/office/powerpoint/2010/main" val="3698639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卷形: 水平 3">
            <a:extLst>
              <a:ext uri="{FF2B5EF4-FFF2-40B4-BE49-F238E27FC236}">
                <a16:creationId xmlns:a16="http://schemas.microsoft.com/office/drawing/2014/main" xmlns="" id="{A5773A02-14F9-46C9-9BAD-AA9AAA8C4D38}"/>
              </a:ext>
            </a:extLst>
          </p:cNvPr>
          <p:cNvSpPr/>
          <p:nvPr/>
        </p:nvSpPr>
        <p:spPr>
          <a:xfrm>
            <a:off x="1270000" y="203034"/>
            <a:ext cx="9410699" cy="3533140"/>
          </a:xfrm>
          <a:prstGeom prst="horizontalScroll">
            <a:avLst/>
          </a:prstGeom>
          <a:solidFill>
            <a:schemeClr val="accent4">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dirty="0">
              <a:solidFill>
                <a:srgbClr val="FF0000"/>
              </a:solidFill>
            </a:endParaRPr>
          </a:p>
          <a:p>
            <a:r>
              <a:rPr lang="en-US" altLang="zh-CN" sz="2000" b="1" dirty="0">
                <a:solidFill>
                  <a:srgbClr val="FF0000"/>
                </a:solidFill>
              </a:rPr>
              <a:t>Xerox established knowledge management system from a strategic perspective, showing the development strategy adopted by enterprises to meet the arrival of the knowledge economy, thus injecting new vitality and momentum into the competition and development of enterprises.</a:t>
            </a:r>
          </a:p>
          <a:p>
            <a:r>
              <a:rPr lang="en-US" altLang="zh-CN" sz="2000" b="1" dirty="0">
                <a:solidFill>
                  <a:srgbClr val="FF0000"/>
                </a:solidFill>
              </a:rPr>
              <a:t>I will describe the knowledge management strategies of Xerox</a:t>
            </a:r>
          </a:p>
          <a:p>
            <a:pPr algn="ctr"/>
            <a:endParaRPr lang="en-US" altLang="zh-CN" b="1" dirty="0">
              <a:solidFill>
                <a:srgbClr val="FF0000"/>
              </a:solidFill>
            </a:endParaRPr>
          </a:p>
        </p:txBody>
      </p:sp>
      <p:pic>
        <p:nvPicPr>
          <p:cNvPr id="5" name="图片 4">
            <a:extLst>
              <a:ext uri="{FF2B5EF4-FFF2-40B4-BE49-F238E27FC236}">
                <a16:creationId xmlns:a16="http://schemas.microsoft.com/office/drawing/2014/main" xmlns="" id="{6A0A7B42-AAFE-40BB-982F-68E6EF6E77FD}"/>
              </a:ext>
            </a:extLst>
          </p:cNvPr>
          <p:cNvPicPr>
            <a:picLocks noChangeAspect="1"/>
          </p:cNvPicPr>
          <p:nvPr/>
        </p:nvPicPr>
        <p:blipFill>
          <a:blip r:embed="rId2"/>
          <a:stretch>
            <a:fillRect/>
          </a:stretch>
        </p:blipFill>
        <p:spPr>
          <a:xfrm>
            <a:off x="1381760" y="4028122"/>
            <a:ext cx="4227734" cy="2804326"/>
          </a:xfrm>
          <a:prstGeom prst="rect">
            <a:avLst/>
          </a:prstGeom>
        </p:spPr>
      </p:pic>
      <p:pic>
        <p:nvPicPr>
          <p:cNvPr id="7" name="图片 6">
            <a:extLst>
              <a:ext uri="{FF2B5EF4-FFF2-40B4-BE49-F238E27FC236}">
                <a16:creationId xmlns:a16="http://schemas.microsoft.com/office/drawing/2014/main" xmlns="" id="{B0918215-EC7C-47EC-85B3-F771A1DD6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5929" y="4028122"/>
            <a:ext cx="3773170" cy="2829878"/>
          </a:xfrm>
          <a:prstGeom prst="rect">
            <a:avLst/>
          </a:prstGeom>
        </p:spPr>
      </p:pic>
      <p:sp>
        <p:nvSpPr>
          <p:cNvPr id="6" name="灯片编号占位符 24">
            <a:extLst>
              <a:ext uri="{FF2B5EF4-FFF2-40B4-BE49-F238E27FC236}">
                <a16:creationId xmlns:a16="http://schemas.microsoft.com/office/drawing/2014/main" xmlns="" id="{D702DDC9-91F8-4CBB-A618-A0F99032D1E7}"/>
              </a:ext>
            </a:extLst>
          </p:cNvPr>
          <p:cNvSpPr txBox="1">
            <a:spLocks/>
          </p:cNvSpPr>
          <p:nvPr/>
        </p:nvSpPr>
        <p:spPr>
          <a:xfrm>
            <a:off x="885372" y="181048"/>
            <a:ext cx="648153"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29A9-5820-46BE-83DA-BE1F926704E3}" type="slidenum">
              <a:rPr lang="zh-CN" altLang="en-US" smtClean="0"/>
              <a:pPr/>
              <a:t>14</a:t>
            </a:fld>
            <a:endParaRPr lang="zh-CN" altLang="en-US" dirty="0"/>
          </a:p>
        </p:txBody>
      </p:sp>
    </p:spTree>
    <p:extLst>
      <p:ext uri="{BB962C8B-B14F-4D97-AF65-F5344CB8AC3E}">
        <p14:creationId xmlns:p14="http://schemas.microsoft.com/office/powerpoint/2010/main" val="1997017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xmlns="" id="{1B62F9B9-C905-46E2-A410-DBA25E243D80}"/>
              </a:ext>
            </a:extLst>
          </p:cNvPr>
          <p:cNvSpPr/>
          <p:nvPr/>
        </p:nvSpPr>
        <p:spPr>
          <a:xfrm>
            <a:off x="323056" y="214475"/>
            <a:ext cx="7282815" cy="1249680"/>
          </a:xfrm>
          <a:prstGeom prst="roundRect">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0000"/>
                </a:solidFill>
              </a:rPr>
              <a:t>The establishment of Chief Knowledge Officer(CKO)</a:t>
            </a:r>
          </a:p>
        </p:txBody>
      </p:sp>
      <p:sp>
        <p:nvSpPr>
          <p:cNvPr id="6" name="矩形: 圆角 5">
            <a:extLst>
              <a:ext uri="{FF2B5EF4-FFF2-40B4-BE49-F238E27FC236}">
                <a16:creationId xmlns:a16="http://schemas.microsoft.com/office/drawing/2014/main" xmlns="" id="{D09D6EEF-EE19-4B3B-9C02-3AA582415D80}"/>
              </a:ext>
            </a:extLst>
          </p:cNvPr>
          <p:cNvSpPr/>
          <p:nvPr/>
        </p:nvSpPr>
        <p:spPr>
          <a:xfrm>
            <a:off x="0" y="2088337"/>
            <a:ext cx="8993956" cy="4378960"/>
          </a:xfrm>
          <a:prstGeom prst="roundRect">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altLang="zh-CN" b="1" dirty="0">
                <a:solidFill>
                  <a:srgbClr val="7030A0"/>
                </a:solidFill>
              </a:rPr>
              <a:t>The Chief Knowledge Officer's main responsibilities:</a:t>
            </a:r>
          </a:p>
          <a:p>
            <a:endParaRPr lang="en-US" altLang="zh-CN" b="1" dirty="0">
              <a:solidFill>
                <a:srgbClr val="7030A0"/>
              </a:solidFill>
            </a:endParaRPr>
          </a:p>
          <a:p>
            <a:r>
              <a:rPr lang="en-US" altLang="zh-CN" b="1" dirty="0">
                <a:solidFill>
                  <a:srgbClr val="7030A0"/>
                </a:solidFill>
              </a:rPr>
              <a:t>Understand the company's environment and the company itself, understand the information needs of the company; </a:t>
            </a:r>
          </a:p>
          <a:p>
            <a:endParaRPr lang="en-US" altLang="zh-CN" b="1" dirty="0">
              <a:solidFill>
                <a:srgbClr val="7030A0"/>
              </a:solidFill>
            </a:endParaRPr>
          </a:p>
          <a:p>
            <a:r>
              <a:rPr lang="en-US" altLang="zh-CN" b="1" dirty="0">
                <a:solidFill>
                  <a:srgbClr val="7030A0"/>
                </a:solidFill>
              </a:rPr>
              <a:t>Establish and create an environment that can promote learning, accumulate knowledge and information sharing, so that everyone can realize the benefits of knowledge sharing, and to contribute to the company's knowledge base; </a:t>
            </a:r>
          </a:p>
          <a:p>
            <a:endParaRPr lang="en-US" altLang="zh-CN" b="1" dirty="0">
              <a:solidFill>
                <a:srgbClr val="7030A0"/>
              </a:solidFill>
            </a:endParaRPr>
          </a:p>
          <a:p>
            <a:r>
              <a:rPr lang="en-US" altLang="zh-CN" b="1" dirty="0">
                <a:solidFill>
                  <a:srgbClr val="7030A0"/>
                </a:solidFill>
              </a:rPr>
              <a:t>The quality, depth and style of knowledge base content are consistent with the company's development, including updating information, ensuring the normal operation of knowledge base facilities, strengthening knowledge integration, generating new knowledge and promoting knowledge sharing process.</a:t>
            </a:r>
            <a:endParaRPr lang="zh-CN" altLang="en-US" b="1" dirty="0">
              <a:solidFill>
                <a:srgbClr val="7030A0"/>
              </a:solidFill>
            </a:endParaRPr>
          </a:p>
        </p:txBody>
      </p:sp>
      <p:pic>
        <p:nvPicPr>
          <p:cNvPr id="8" name="图片 7">
            <a:extLst>
              <a:ext uri="{FF2B5EF4-FFF2-40B4-BE49-F238E27FC236}">
                <a16:creationId xmlns:a16="http://schemas.microsoft.com/office/drawing/2014/main" xmlns="" id="{CCF44E26-A4C9-40D2-94DB-7CC67EBEC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2070" y="3780205"/>
            <a:ext cx="3149930" cy="2412772"/>
          </a:xfrm>
          <a:prstGeom prst="rect">
            <a:avLst/>
          </a:prstGeom>
        </p:spPr>
      </p:pic>
      <p:pic>
        <p:nvPicPr>
          <p:cNvPr id="10" name="图片 9">
            <a:extLst>
              <a:ext uri="{FF2B5EF4-FFF2-40B4-BE49-F238E27FC236}">
                <a16:creationId xmlns:a16="http://schemas.microsoft.com/office/drawing/2014/main" xmlns="" id="{37AB0348-7084-499A-AFB5-395D9A8ED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9984" y="209627"/>
            <a:ext cx="2994101" cy="2509056"/>
          </a:xfrm>
          <a:prstGeom prst="rect">
            <a:avLst/>
          </a:prstGeom>
        </p:spPr>
      </p:pic>
    </p:spTree>
    <p:extLst>
      <p:ext uri="{BB962C8B-B14F-4D97-AF65-F5344CB8AC3E}">
        <p14:creationId xmlns:p14="http://schemas.microsoft.com/office/powerpoint/2010/main" val="3327968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xmlns="" id="{AC749BDC-5776-4C34-8C36-BFF1C058593B}"/>
              </a:ext>
            </a:extLst>
          </p:cNvPr>
          <p:cNvSpPr/>
          <p:nvPr/>
        </p:nvSpPr>
        <p:spPr>
          <a:xfrm>
            <a:off x="312895" y="79681"/>
            <a:ext cx="6953567" cy="832005"/>
          </a:xfrm>
          <a:prstGeom prst="roundRect">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FF0000"/>
                </a:solidFill>
              </a:rPr>
              <a:t>Building enterprise intranet</a:t>
            </a:r>
            <a:endParaRPr lang="en-US" altLang="zh-CN" sz="2000" b="1" dirty="0">
              <a:solidFill>
                <a:srgbClr val="FF0000"/>
              </a:solidFill>
            </a:endParaRPr>
          </a:p>
        </p:txBody>
      </p:sp>
      <p:sp>
        <p:nvSpPr>
          <p:cNvPr id="6" name="矩形 5">
            <a:extLst>
              <a:ext uri="{FF2B5EF4-FFF2-40B4-BE49-F238E27FC236}">
                <a16:creationId xmlns:a16="http://schemas.microsoft.com/office/drawing/2014/main" xmlns="" id="{1E945F89-595D-4F88-9EDD-AA05F27720FF}"/>
              </a:ext>
            </a:extLst>
          </p:cNvPr>
          <p:cNvSpPr/>
          <p:nvPr/>
        </p:nvSpPr>
        <p:spPr>
          <a:xfrm>
            <a:off x="187959" y="1138547"/>
            <a:ext cx="5130800" cy="1026160"/>
          </a:xfrm>
          <a:prstGeom prst="rect">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7030A0"/>
                </a:solidFill>
              </a:rPr>
              <a:t>Xerox has set up an intranet which mainly includes the following 6 aspects:</a:t>
            </a:r>
            <a:endParaRPr lang="zh-CN" altLang="en-US" b="1" dirty="0">
              <a:solidFill>
                <a:srgbClr val="7030A0"/>
              </a:solidFill>
            </a:endParaRPr>
          </a:p>
        </p:txBody>
      </p:sp>
      <p:sp>
        <p:nvSpPr>
          <p:cNvPr id="7" name="矩形 6">
            <a:extLst>
              <a:ext uri="{FF2B5EF4-FFF2-40B4-BE49-F238E27FC236}">
                <a16:creationId xmlns:a16="http://schemas.microsoft.com/office/drawing/2014/main" xmlns="" id="{82A8C13F-9B55-409B-97DA-0B2B01256D3B}"/>
              </a:ext>
            </a:extLst>
          </p:cNvPr>
          <p:cNvSpPr/>
          <p:nvPr/>
        </p:nvSpPr>
        <p:spPr>
          <a:xfrm>
            <a:off x="187959" y="2391568"/>
            <a:ext cx="7203440" cy="904240"/>
          </a:xfrm>
          <a:prstGeom prst="rect">
            <a:avLst/>
          </a:prstGeom>
          <a:solidFill>
            <a:schemeClr val="accent6">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rPr>
              <a:t>Work space: </a:t>
            </a:r>
            <a:r>
              <a:rPr lang="en-US" altLang="zh-CN" b="1" dirty="0">
                <a:solidFill>
                  <a:srgbClr val="7030A0"/>
                </a:solidFill>
              </a:rPr>
              <a:t>this is a virtual space where employees can share literature and ideas. This part of the content can be self-organized and self-maintained.</a:t>
            </a:r>
            <a:endParaRPr lang="zh-CN" altLang="en-US" b="1" dirty="0">
              <a:solidFill>
                <a:srgbClr val="7030A0"/>
              </a:solidFill>
            </a:endParaRPr>
          </a:p>
        </p:txBody>
      </p:sp>
      <p:sp>
        <p:nvSpPr>
          <p:cNvPr id="8" name="矩形 7">
            <a:extLst>
              <a:ext uri="{FF2B5EF4-FFF2-40B4-BE49-F238E27FC236}">
                <a16:creationId xmlns:a16="http://schemas.microsoft.com/office/drawing/2014/main" xmlns="" id="{37703F8A-B459-4D79-923C-B4E9D41B611B}"/>
              </a:ext>
            </a:extLst>
          </p:cNvPr>
          <p:cNvSpPr/>
          <p:nvPr/>
        </p:nvSpPr>
        <p:spPr>
          <a:xfrm>
            <a:off x="187959" y="3562193"/>
            <a:ext cx="7203440" cy="904240"/>
          </a:xfrm>
          <a:prstGeom prst="rect">
            <a:avLst/>
          </a:prstGeom>
          <a:solidFill>
            <a:srgbClr val="00B0F0"/>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rPr>
              <a:t>Knowledge Management News: </a:t>
            </a:r>
            <a:r>
              <a:rPr lang="en-US" altLang="zh-CN" b="1" dirty="0">
                <a:solidFill>
                  <a:srgbClr val="7030A0"/>
                </a:solidFill>
              </a:rPr>
              <a:t>It includes news, events, reports, speeches and announcements of various activities related to knowledge management.</a:t>
            </a:r>
            <a:endParaRPr lang="zh-CN" altLang="en-US" b="1" dirty="0">
              <a:solidFill>
                <a:srgbClr val="7030A0"/>
              </a:solidFill>
            </a:endParaRPr>
          </a:p>
        </p:txBody>
      </p:sp>
      <p:sp>
        <p:nvSpPr>
          <p:cNvPr id="9" name="矩形 8">
            <a:extLst>
              <a:ext uri="{FF2B5EF4-FFF2-40B4-BE49-F238E27FC236}">
                <a16:creationId xmlns:a16="http://schemas.microsoft.com/office/drawing/2014/main" xmlns="" id="{06734075-E853-4FA5-B317-D7A372A59F46}"/>
              </a:ext>
            </a:extLst>
          </p:cNvPr>
          <p:cNvSpPr/>
          <p:nvPr/>
        </p:nvSpPr>
        <p:spPr>
          <a:xfrm>
            <a:off x="187959" y="4713614"/>
            <a:ext cx="7203440" cy="904240"/>
          </a:xfrm>
          <a:prstGeom prst="rect">
            <a:avLst/>
          </a:prstGeom>
          <a:solidFill>
            <a:schemeClr val="accent2">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rPr>
              <a:t>Events:</a:t>
            </a:r>
            <a:r>
              <a:rPr lang="en-US" altLang="zh-CN" b="1" dirty="0">
                <a:solidFill>
                  <a:srgbClr val="7030A0"/>
                </a:solidFill>
              </a:rPr>
              <a:t> It stores information about knowledge management meetings, seminars and speeches.</a:t>
            </a:r>
            <a:endParaRPr lang="zh-CN" altLang="en-US" b="1" dirty="0">
              <a:solidFill>
                <a:srgbClr val="7030A0"/>
              </a:solidFill>
            </a:endParaRPr>
          </a:p>
        </p:txBody>
      </p:sp>
      <p:sp>
        <p:nvSpPr>
          <p:cNvPr id="10" name="矩形 9">
            <a:extLst>
              <a:ext uri="{FF2B5EF4-FFF2-40B4-BE49-F238E27FC236}">
                <a16:creationId xmlns:a16="http://schemas.microsoft.com/office/drawing/2014/main" xmlns="" id="{887C850E-A2C5-464A-B1C5-D4FCFEC05B5B}"/>
              </a:ext>
            </a:extLst>
          </p:cNvPr>
          <p:cNvSpPr/>
          <p:nvPr/>
        </p:nvSpPr>
        <p:spPr>
          <a:xfrm>
            <a:off x="187959" y="5865035"/>
            <a:ext cx="7203440" cy="904240"/>
          </a:xfrm>
          <a:prstGeom prst="rect">
            <a:avLst/>
          </a:prstGeom>
          <a:solidFill>
            <a:schemeClr val="accent4"/>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rPr>
              <a:t>Knowledge Collection: </a:t>
            </a:r>
            <a:r>
              <a:rPr lang="en-US" altLang="zh-CN" b="1" dirty="0">
                <a:solidFill>
                  <a:srgbClr val="7030A0"/>
                </a:solidFill>
              </a:rPr>
              <a:t>This knowledge base maintains knowledge management research data, development trends and best practices cases.</a:t>
            </a:r>
            <a:endParaRPr lang="zh-CN" altLang="en-US" b="1" dirty="0">
              <a:solidFill>
                <a:srgbClr val="7030A0"/>
              </a:solidFill>
            </a:endParaRPr>
          </a:p>
        </p:txBody>
      </p:sp>
      <p:sp>
        <p:nvSpPr>
          <p:cNvPr id="11" name="矩形 10">
            <a:extLst>
              <a:ext uri="{FF2B5EF4-FFF2-40B4-BE49-F238E27FC236}">
                <a16:creationId xmlns:a16="http://schemas.microsoft.com/office/drawing/2014/main" xmlns="" id="{F738BA5F-9830-4859-AC9F-7A413F4F676E}"/>
              </a:ext>
            </a:extLst>
          </p:cNvPr>
          <p:cNvSpPr/>
          <p:nvPr/>
        </p:nvSpPr>
        <p:spPr>
          <a:xfrm>
            <a:off x="7620000" y="2391568"/>
            <a:ext cx="4104640" cy="1837852"/>
          </a:xfrm>
          <a:prstGeom prst="rect">
            <a:avLst/>
          </a:prstGeom>
          <a:solidFill>
            <a:schemeClr val="accent4">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rPr>
              <a:t>Products, Technology and Services: </a:t>
            </a:r>
            <a:r>
              <a:rPr lang="en-US" altLang="zh-CN" b="1" dirty="0">
                <a:solidFill>
                  <a:srgbClr val="7030A0"/>
                </a:solidFill>
              </a:rPr>
              <a:t>It preserves knowledge products, technology and service information of Xerox.</a:t>
            </a:r>
            <a:endParaRPr lang="zh-CN" altLang="en-US" b="1" dirty="0">
              <a:solidFill>
                <a:srgbClr val="7030A0"/>
              </a:solidFill>
            </a:endParaRPr>
          </a:p>
        </p:txBody>
      </p:sp>
      <p:sp>
        <p:nvSpPr>
          <p:cNvPr id="12" name="矩形 11">
            <a:extLst>
              <a:ext uri="{FF2B5EF4-FFF2-40B4-BE49-F238E27FC236}">
                <a16:creationId xmlns:a16="http://schemas.microsoft.com/office/drawing/2014/main" xmlns="" id="{19F20BAB-1B67-4F63-8883-94D979C05700}"/>
              </a:ext>
            </a:extLst>
          </p:cNvPr>
          <p:cNvSpPr/>
          <p:nvPr/>
        </p:nvSpPr>
        <p:spPr>
          <a:xfrm>
            <a:off x="7620000" y="4713614"/>
            <a:ext cx="4104640" cy="1837852"/>
          </a:xfrm>
          <a:prstGeom prst="rect">
            <a:avLst/>
          </a:prstGeom>
          <a:solidFill>
            <a:schemeClr val="accent3">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rPr>
              <a:t>Relevant Networks: </a:t>
            </a:r>
            <a:r>
              <a:rPr lang="en-US" altLang="zh-CN" b="1" dirty="0">
                <a:solidFill>
                  <a:srgbClr val="7030A0"/>
                </a:solidFill>
              </a:rPr>
              <a:t>Connect 15-20 sites related to knowledge management, including knowledge company sites, knowledge work and knowledge management sites.</a:t>
            </a:r>
            <a:endParaRPr lang="zh-CN" altLang="en-US" b="1" dirty="0">
              <a:solidFill>
                <a:srgbClr val="7030A0"/>
              </a:solidFill>
            </a:endParaRPr>
          </a:p>
        </p:txBody>
      </p:sp>
    </p:spTree>
    <p:extLst>
      <p:ext uri="{BB962C8B-B14F-4D97-AF65-F5344CB8AC3E}">
        <p14:creationId xmlns:p14="http://schemas.microsoft.com/office/powerpoint/2010/main" val="1665566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xmlns="" id="{1E1BD2C4-8D61-4204-B403-0497F158E033}"/>
              </a:ext>
            </a:extLst>
          </p:cNvPr>
          <p:cNvSpPr/>
          <p:nvPr/>
        </p:nvSpPr>
        <p:spPr>
          <a:xfrm>
            <a:off x="391161" y="172943"/>
            <a:ext cx="6953567" cy="832005"/>
          </a:xfrm>
          <a:prstGeom prst="roundRect">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FF0000"/>
                </a:solidFill>
              </a:rPr>
              <a:t>Building enterprise knowledge base</a:t>
            </a:r>
            <a:endParaRPr lang="en-US" altLang="zh-CN" sz="2000" b="1" dirty="0">
              <a:solidFill>
                <a:srgbClr val="FF0000"/>
              </a:solidFill>
            </a:endParaRPr>
          </a:p>
        </p:txBody>
      </p:sp>
      <p:sp>
        <p:nvSpPr>
          <p:cNvPr id="5" name="矩形: 圆角 4">
            <a:extLst>
              <a:ext uri="{FF2B5EF4-FFF2-40B4-BE49-F238E27FC236}">
                <a16:creationId xmlns:a16="http://schemas.microsoft.com/office/drawing/2014/main" xmlns="" id="{BD1ED9DE-41F9-4164-A7AD-8AFA2E78838F}"/>
              </a:ext>
            </a:extLst>
          </p:cNvPr>
          <p:cNvSpPr/>
          <p:nvPr/>
        </p:nvSpPr>
        <p:spPr>
          <a:xfrm>
            <a:off x="144304" y="1371600"/>
            <a:ext cx="7447280" cy="4307840"/>
          </a:xfrm>
          <a:prstGeom prst="roundRect">
            <a:avLst/>
          </a:prstGeom>
          <a:solidFill>
            <a:schemeClr val="accent5">
              <a:lumMod val="40000"/>
              <a:lumOff val="6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accent4">
                    <a:lumMod val="75000"/>
                  </a:schemeClr>
                </a:solidFill>
              </a:rPr>
              <a:t>Xerox built the knowledge base inside the enterprise to realize the knowledge sharing inside the enterprise. The knowledge base is built on the enterprise's internal network. The system is composed of a set of software installed on the server. It can provide the required services as well as some basic security measures and network privilege control functions. Employees can use the system to read bulletins and find historical events, and meet with each other on the virtual company network. The system solves the problem of knowledge sharing inside the company.</a:t>
            </a:r>
            <a:endParaRPr lang="zh-CN" altLang="en-US" sz="2000" b="1" dirty="0">
              <a:solidFill>
                <a:schemeClr val="accent4">
                  <a:lumMod val="75000"/>
                </a:schemeClr>
              </a:solidFill>
            </a:endParaRPr>
          </a:p>
        </p:txBody>
      </p:sp>
      <p:pic>
        <p:nvPicPr>
          <p:cNvPr id="6" name="图片 5">
            <a:extLst>
              <a:ext uri="{FF2B5EF4-FFF2-40B4-BE49-F238E27FC236}">
                <a16:creationId xmlns:a16="http://schemas.microsoft.com/office/drawing/2014/main" xmlns="" id="{9B499803-B61B-4F46-988D-8195B5E0D6CF}"/>
              </a:ext>
            </a:extLst>
          </p:cNvPr>
          <p:cNvPicPr>
            <a:picLocks noChangeAspect="1"/>
          </p:cNvPicPr>
          <p:nvPr/>
        </p:nvPicPr>
        <p:blipFill>
          <a:blip r:embed="rId2"/>
          <a:stretch>
            <a:fillRect/>
          </a:stretch>
        </p:blipFill>
        <p:spPr>
          <a:xfrm>
            <a:off x="7912576" y="588945"/>
            <a:ext cx="4135120" cy="3621795"/>
          </a:xfrm>
          <a:prstGeom prst="rect">
            <a:avLst/>
          </a:prstGeom>
        </p:spPr>
      </p:pic>
      <p:pic>
        <p:nvPicPr>
          <p:cNvPr id="7" name="图片 6">
            <a:extLst>
              <a:ext uri="{FF2B5EF4-FFF2-40B4-BE49-F238E27FC236}">
                <a16:creationId xmlns:a16="http://schemas.microsoft.com/office/drawing/2014/main" xmlns="" id="{DBACA479-C4F6-4407-82BC-4FD71A45CEDB}"/>
              </a:ext>
            </a:extLst>
          </p:cNvPr>
          <p:cNvPicPr>
            <a:picLocks noChangeAspect="1"/>
          </p:cNvPicPr>
          <p:nvPr/>
        </p:nvPicPr>
        <p:blipFill>
          <a:blip r:embed="rId3"/>
          <a:stretch>
            <a:fillRect/>
          </a:stretch>
        </p:blipFill>
        <p:spPr>
          <a:xfrm>
            <a:off x="8325015" y="4210741"/>
            <a:ext cx="3310241" cy="2647259"/>
          </a:xfrm>
          <a:prstGeom prst="rect">
            <a:avLst/>
          </a:prstGeom>
        </p:spPr>
      </p:pic>
    </p:spTree>
    <p:extLst>
      <p:ext uri="{BB962C8B-B14F-4D97-AF65-F5344CB8AC3E}">
        <p14:creationId xmlns:p14="http://schemas.microsoft.com/office/powerpoint/2010/main" val="3945947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xmlns="" id="{8D0A8B34-CD44-44EF-B163-5F981781DA3C}"/>
              </a:ext>
            </a:extLst>
          </p:cNvPr>
          <p:cNvSpPr/>
          <p:nvPr/>
        </p:nvSpPr>
        <p:spPr>
          <a:xfrm>
            <a:off x="6537960" y="873760"/>
            <a:ext cx="3241040" cy="149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Company's human resources situation</a:t>
            </a:r>
            <a:endParaRPr lang="zh-CN" altLang="en-US" dirty="0"/>
          </a:p>
        </p:txBody>
      </p:sp>
      <p:sp>
        <p:nvSpPr>
          <p:cNvPr id="5" name="椭圆 4">
            <a:extLst>
              <a:ext uri="{FF2B5EF4-FFF2-40B4-BE49-F238E27FC236}">
                <a16:creationId xmlns:a16="http://schemas.microsoft.com/office/drawing/2014/main" xmlns="" id="{26234418-A5E0-4A84-84C3-A4A5FDDAC448}"/>
              </a:ext>
            </a:extLst>
          </p:cNvPr>
          <p:cNvSpPr/>
          <p:nvPr/>
        </p:nvSpPr>
        <p:spPr>
          <a:xfrm>
            <a:off x="782320" y="4856480"/>
            <a:ext cx="3241040" cy="149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Internal information of departments and branches in the company</a:t>
            </a:r>
            <a:endParaRPr lang="zh-CN" altLang="en-US" dirty="0"/>
          </a:p>
        </p:txBody>
      </p:sp>
      <p:sp>
        <p:nvSpPr>
          <p:cNvPr id="6" name="椭圆 5">
            <a:extLst>
              <a:ext uri="{FF2B5EF4-FFF2-40B4-BE49-F238E27FC236}">
                <a16:creationId xmlns:a16="http://schemas.microsoft.com/office/drawing/2014/main" xmlns="" id="{1EC9A01E-764B-4964-91F0-1AFFD6F8FBD7}"/>
              </a:ext>
            </a:extLst>
          </p:cNvPr>
          <p:cNvSpPr/>
          <p:nvPr/>
        </p:nvSpPr>
        <p:spPr>
          <a:xfrm>
            <a:off x="779780" y="2692400"/>
            <a:ext cx="3241040" cy="14935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Skills and evaluation methods needed for each position in the company</a:t>
            </a:r>
            <a:endParaRPr lang="zh-CN" altLang="en-US" dirty="0"/>
          </a:p>
        </p:txBody>
      </p:sp>
      <p:sp>
        <p:nvSpPr>
          <p:cNvPr id="7" name="椭圆 6">
            <a:extLst>
              <a:ext uri="{FF2B5EF4-FFF2-40B4-BE49-F238E27FC236}">
                <a16:creationId xmlns:a16="http://schemas.microsoft.com/office/drawing/2014/main" xmlns="" id="{279E268E-003A-4FAC-9ECE-64CAC2B3A967}"/>
              </a:ext>
            </a:extLst>
          </p:cNvPr>
          <p:cNvSpPr/>
          <p:nvPr/>
        </p:nvSpPr>
        <p:spPr>
          <a:xfrm>
            <a:off x="4475480" y="4836160"/>
            <a:ext cx="3241040" cy="149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Details of the company's main competitors and partners</a:t>
            </a:r>
            <a:endParaRPr lang="zh-CN" altLang="en-US" dirty="0"/>
          </a:p>
        </p:txBody>
      </p:sp>
      <p:sp>
        <p:nvSpPr>
          <p:cNvPr id="8" name="椭圆 7">
            <a:extLst>
              <a:ext uri="{FF2B5EF4-FFF2-40B4-BE49-F238E27FC236}">
                <a16:creationId xmlns:a16="http://schemas.microsoft.com/office/drawing/2014/main" xmlns="" id="{47C98D15-FF0E-42EE-B823-F19233F7EECC}"/>
              </a:ext>
            </a:extLst>
          </p:cNvPr>
          <p:cNvSpPr/>
          <p:nvPr/>
        </p:nvSpPr>
        <p:spPr>
          <a:xfrm>
            <a:off x="4475480" y="2692400"/>
            <a:ext cx="3241040" cy="149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All information of the company's customers</a:t>
            </a:r>
            <a:endParaRPr lang="zh-CN" altLang="en-US" dirty="0"/>
          </a:p>
        </p:txBody>
      </p:sp>
      <p:sp>
        <p:nvSpPr>
          <p:cNvPr id="9" name="椭圆 8">
            <a:extLst>
              <a:ext uri="{FF2B5EF4-FFF2-40B4-BE49-F238E27FC236}">
                <a16:creationId xmlns:a16="http://schemas.microsoft.com/office/drawing/2014/main" xmlns="" id="{855422D4-F172-493B-8B79-F8663AF2B9A5}"/>
              </a:ext>
            </a:extLst>
          </p:cNvPr>
          <p:cNvSpPr/>
          <p:nvPr/>
        </p:nvSpPr>
        <p:spPr>
          <a:xfrm>
            <a:off x="8625840" y="2692400"/>
            <a:ext cx="3241040" cy="149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Historical information of major events in the company's history</a:t>
            </a:r>
            <a:endParaRPr lang="zh-CN" altLang="en-US" dirty="0"/>
          </a:p>
        </p:txBody>
      </p:sp>
      <p:sp>
        <p:nvSpPr>
          <p:cNvPr id="10" name="椭圆 9">
            <a:extLst>
              <a:ext uri="{FF2B5EF4-FFF2-40B4-BE49-F238E27FC236}">
                <a16:creationId xmlns:a16="http://schemas.microsoft.com/office/drawing/2014/main" xmlns="" id="{46C7538C-F736-45E0-89A4-5E84DEEAD189}"/>
              </a:ext>
            </a:extLst>
          </p:cNvPr>
          <p:cNvSpPr/>
          <p:nvPr/>
        </p:nvSpPr>
        <p:spPr>
          <a:xfrm>
            <a:off x="8625840" y="4836160"/>
            <a:ext cx="3241040" cy="149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Research literature and research reports of internal researchers</a:t>
            </a:r>
            <a:endParaRPr lang="zh-CN" altLang="en-US" dirty="0"/>
          </a:p>
        </p:txBody>
      </p:sp>
      <p:sp>
        <p:nvSpPr>
          <p:cNvPr id="11" name="矩形: 单圆角 10">
            <a:extLst>
              <a:ext uri="{FF2B5EF4-FFF2-40B4-BE49-F238E27FC236}">
                <a16:creationId xmlns:a16="http://schemas.microsoft.com/office/drawing/2014/main" xmlns="" id="{781A8FFA-CFC3-4E29-86C0-39046D572336}"/>
              </a:ext>
            </a:extLst>
          </p:cNvPr>
          <p:cNvSpPr/>
          <p:nvPr/>
        </p:nvSpPr>
        <p:spPr>
          <a:xfrm>
            <a:off x="0" y="152400"/>
            <a:ext cx="5458460" cy="1198880"/>
          </a:xfrm>
          <a:prstGeom prst="round1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The contents of the knowledge base include:</a:t>
            </a:r>
            <a:endParaRPr lang="zh-CN" altLang="en-US" b="1" dirty="0">
              <a:solidFill>
                <a:srgbClr val="FF0000"/>
              </a:solidFill>
            </a:endParaRPr>
          </a:p>
        </p:txBody>
      </p:sp>
    </p:spTree>
    <p:extLst>
      <p:ext uri="{BB962C8B-B14F-4D97-AF65-F5344CB8AC3E}">
        <p14:creationId xmlns:p14="http://schemas.microsoft.com/office/powerpoint/2010/main" val="2083734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xmlns="" id="{0E07567C-61B1-4E32-AEEC-414C005D39DF}"/>
              </a:ext>
            </a:extLst>
          </p:cNvPr>
          <p:cNvSpPr/>
          <p:nvPr/>
        </p:nvSpPr>
        <p:spPr>
          <a:xfrm>
            <a:off x="2619216" y="129255"/>
            <a:ext cx="6953567" cy="832005"/>
          </a:xfrm>
          <a:prstGeom prst="roundRect">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0000"/>
                </a:solidFill>
              </a:rPr>
              <a:t>Initiate research on Knowledge Innovation</a:t>
            </a:r>
          </a:p>
        </p:txBody>
      </p:sp>
      <p:sp>
        <p:nvSpPr>
          <p:cNvPr id="8" name="矩形 7">
            <a:extLst>
              <a:ext uri="{FF2B5EF4-FFF2-40B4-BE49-F238E27FC236}">
                <a16:creationId xmlns:a16="http://schemas.microsoft.com/office/drawing/2014/main" xmlns="" id="{AEC6B774-4055-4798-A74E-E75F9AEC30BB}"/>
              </a:ext>
            </a:extLst>
          </p:cNvPr>
          <p:cNvSpPr/>
          <p:nvPr/>
        </p:nvSpPr>
        <p:spPr>
          <a:xfrm>
            <a:off x="3622041" y="1326967"/>
            <a:ext cx="4947920" cy="1574800"/>
          </a:xfrm>
          <a:prstGeom prst="rect">
            <a:avLst/>
          </a:prstGeom>
          <a:solidFill>
            <a:schemeClr val="accent4">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accent2">
                    <a:lumMod val="50000"/>
                  </a:schemeClr>
                </a:solidFill>
              </a:rPr>
              <a:t>(1). Support benchmark research projects conducted by the American Productivity and Quality Center. </a:t>
            </a:r>
          </a:p>
        </p:txBody>
      </p:sp>
      <p:sp>
        <p:nvSpPr>
          <p:cNvPr id="9" name="矩形 8">
            <a:extLst>
              <a:ext uri="{FF2B5EF4-FFF2-40B4-BE49-F238E27FC236}">
                <a16:creationId xmlns:a16="http://schemas.microsoft.com/office/drawing/2014/main" xmlns="" id="{5195497D-9D83-4CBA-BAD3-17B3C0A7E4D5}"/>
              </a:ext>
            </a:extLst>
          </p:cNvPr>
          <p:cNvSpPr/>
          <p:nvPr/>
        </p:nvSpPr>
        <p:spPr>
          <a:xfrm>
            <a:off x="3622040" y="3117123"/>
            <a:ext cx="4947920" cy="1574800"/>
          </a:xfrm>
          <a:prstGeom prst="rect">
            <a:avLst/>
          </a:prstGeom>
          <a:solidFill>
            <a:schemeClr val="accent4">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accent2">
                    <a:lumMod val="50000"/>
                  </a:schemeClr>
                </a:solidFill>
              </a:rPr>
              <a:t>(2). In-depth interviews with knowledge management workers from other organizations. </a:t>
            </a:r>
          </a:p>
        </p:txBody>
      </p:sp>
      <p:sp>
        <p:nvSpPr>
          <p:cNvPr id="11" name="矩形 10">
            <a:extLst>
              <a:ext uri="{FF2B5EF4-FFF2-40B4-BE49-F238E27FC236}">
                <a16:creationId xmlns:a16="http://schemas.microsoft.com/office/drawing/2014/main" xmlns="" id="{ABAED9F1-A079-42AE-8C1C-7E96B688CC0E}"/>
              </a:ext>
            </a:extLst>
          </p:cNvPr>
          <p:cNvSpPr/>
          <p:nvPr/>
        </p:nvSpPr>
        <p:spPr>
          <a:xfrm>
            <a:off x="3622040" y="4907279"/>
            <a:ext cx="4947920" cy="1574800"/>
          </a:xfrm>
          <a:prstGeom prst="rect">
            <a:avLst/>
          </a:prstGeom>
          <a:solidFill>
            <a:schemeClr val="accent4">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accent2">
                    <a:lumMod val="50000"/>
                  </a:schemeClr>
                </a:solidFill>
              </a:rPr>
              <a:t>(3). Actively participate in the "knowledge management" activities organized by </a:t>
            </a:r>
            <a:r>
              <a:rPr lang="en-US" altLang="zh-CN" b="1" dirty="0" err="1">
                <a:solidFill>
                  <a:schemeClr val="accent2">
                    <a:lumMod val="50000"/>
                  </a:schemeClr>
                </a:solidFill>
              </a:rPr>
              <a:t>Emst</a:t>
            </a:r>
            <a:r>
              <a:rPr lang="en-US" altLang="zh-CN" b="1" dirty="0">
                <a:solidFill>
                  <a:schemeClr val="accent2">
                    <a:lumMod val="50000"/>
                  </a:schemeClr>
                </a:solidFill>
              </a:rPr>
              <a:t> &amp; Young. </a:t>
            </a:r>
          </a:p>
        </p:txBody>
      </p:sp>
      <p:pic>
        <p:nvPicPr>
          <p:cNvPr id="13" name="图片 12">
            <a:extLst>
              <a:ext uri="{FF2B5EF4-FFF2-40B4-BE49-F238E27FC236}">
                <a16:creationId xmlns:a16="http://schemas.microsoft.com/office/drawing/2014/main" xmlns="" id="{E6B3272F-7E80-45B9-BFB3-149D28A803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19" y="1326967"/>
            <a:ext cx="3403600" cy="3497199"/>
          </a:xfrm>
          <a:prstGeom prst="rect">
            <a:avLst/>
          </a:prstGeom>
        </p:spPr>
      </p:pic>
      <p:pic>
        <p:nvPicPr>
          <p:cNvPr id="17" name="图片 16">
            <a:extLst>
              <a:ext uri="{FF2B5EF4-FFF2-40B4-BE49-F238E27FC236}">
                <a16:creationId xmlns:a16="http://schemas.microsoft.com/office/drawing/2014/main" xmlns="" id="{4C7E848F-27EA-4826-A141-A1BDAF99D3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1781" y="1326967"/>
            <a:ext cx="3465703" cy="3472634"/>
          </a:xfrm>
          <a:prstGeom prst="rect">
            <a:avLst/>
          </a:prstGeom>
        </p:spPr>
      </p:pic>
      <p:sp>
        <p:nvSpPr>
          <p:cNvPr id="10" name="灯片编号占位符 24">
            <a:extLst>
              <a:ext uri="{FF2B5EF4-FFF2-40B4-BE49-F238E27FC236}">
                <a16:creationId xmlns:a16="http://schemas.microsoft.com/office/drawing/2014/main" xmlns="" id="{624EF1F0-ADB1-49D4-A989-1A9A57E15990}"/>
              </a:ext>
            </a:extLst>
          </p:cNvPr>
          <p:cNvSpPr txBox="1">
            <a:spLocks/>
          </p:cNvSpPr>
          <p:nvPr/>
        </p:nvSpPr>
        <p:spPr>
          <a:xfrm>
            <a:off x="885372" y="181048"/>
            <a:ext cx="648153"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29A9-5820-46BE-83DA-BE1F926704E3}" type="slidenum">
              <a:rPr lang="zh-CN" altLang="en-US" smtClean="0"/>
              <a:pPr/>
              <a:t>19</a:t>
            </a:fld>
            <a:endParaRPr lang="zh-CN" altLang="en-US" dirty="0"/>
          </a:p>
        </p:txBody>
      </p:sp>
    </p:spTree>
    <p:extLst>
      <p:ext uri="{BB962C8B-B14F-4D97-AF65-F5344CB8AC3E}">
        <p14:creationId xmlns:p14="http://schemas.microsoft.com/office/powerpoint/2010/main" val="3013283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113337" y="2151063"/>
            <a:ext cx="6022975" cy="363775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1055686" y="2394508"/>
            <a:ext cx="3687763" cy="668337"/>
            <a:chOff x="1055687" y="2151063"/>
            <a:chExt cx="3687763" cy="668337"/>
          </a:xfrm>
        </p:grpSpPr>
        <p:sp>
          <p:nvSpPr>
            <p:cNvPr id="3" name="矩形 2"/>
            <p:cNvSpPr/>
            <p:nvPr/>
          </p:nvSpPr>
          <p:spPr>
            <a:xfrm>
              <a:off x="1055688" y="2151063"/>
              <a:ext cx="3687762" cy="668337"/>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9"/>
            <p:cNvSpPr txBox="1"/>
            <p:nvPr/>
          </p:nvSpPr>
          <p:spPr>
            <a:xfrm>
              <a:off x="1055687" y="2283310"/>
              <a:ext cx="368776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solidFill>
                    <a:schemeClr val="bg1"/>
                  </a:solidFill>
                  <a:latin typeface="+mn-ea"/>
                </a:rPr>
                <a:t>1906</a:t>
              </a:r>
              <a:endParaRPr lang="en-US" sz="2000" dirty="0">
                <a:solidFill>
                  <a:schemeClr val="bg1"/>
                </a:solidFill>
                <a:latin typeface="+mn-ea"/>
              </a:endParaRPr>
            </a:p>
          </p:txBody>
        </p:sp>
      </p:grpSp>
      <p:grpSp>
        <p:nvGrpSpPr>
          <p:cNvPr id="24" name="组合 23"/>
          <p:cNvGrpSpPr/>
          <p:nvPr/>
        </p:nvGrpSpPr>
        <p:grpSpPr>
          <a:xfrm>
            <a:off x="1055686" y="3689504"/>
            <a:ext cx="3687763" cy="668337"/>
            <a:chOff x="1055687" y="4130675"/>
            <a:chExt cx="3687763" cy="668337"/>
          </a:xfrm>
        </p:grpSpPr>
        <p:sp>
          <p:nvSpPr>
            <p:cNvPr id="5" name="矩形 4"/>
            <p:cNvSpPr/>
            <p:nvPr/>
          </p:nvSpPr>
          <p:spPr>
            <a:xfrm>
              <a:off x="1055688" y="4130675"/>
              <a:ext cx="3687762" cy="668337"/>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9"/>
            <p:cNvSpPr txBox="1"/>
            <p:nvPr/>
          </p:nvSpPr>
          <p:spPr>
            <a:xfrm>
              <a:off x="1055687" y="4264788"/>
              <a:ext cx="368776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solidFill>
                    <a:schemeClr val="bg1"/>
                  </a:solidFill>
                  <a:latin typeface="+mn-ea"/>
                </a:rPr>
                <a:t>130</a:t>
              </a:r>
              <a:endParaRPr lang="en-US" sz="2000" dirty="0">
                <a:solidFill>
                  <a:schemeClr val="bg1"/>
                </a:solidFill>
                <a:latin typeface="+mn-ea"/>
              </a:endParaRPr>
            </a:p>
          </p:txBody>
        </p:sp>
      </p:grpSp>
      <p:grpSp>
        <p:nvGrpSpPr>
          <p:cNvPr id="25" name="组合 24"/>
          <p:cNvGrpSpPr/>
          <p:nvPr/>
        </p:nvGrpSpPr>
        <p:grpSpPr>
          <a:xfrm>
            <a:off x="1055687" y="5120481"/>
            <a:ext cx="3687763" cy="668337"/>
            <a:chOff x="1055687" y="5120481"/>
            <a:chExt cx="3687763" cy="668337"/>
          </a:xfrm>
        </p:grpSpPr>
        <p:sp>
          <p:nvSpPr>
            <p:cNvPr id="6" name="矩形 5"/>
            <p:cNvSpPr/>
            <p:nvPr/>
          </p:nvSpPr>
          <p:spPr>
            <a:xfrm>
              <a:off x="1055688" y="5120481"/>
              <a:ext cx="3687762" cy="668337"/>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9"/>
            <p:cNvSpPr txBox="1"/>
            <p:nvPr/>
          </p:nvSpPr>
          <p:spPr>
            <a:xfrm>
              <a:off x="1055687" y="5254594"/>
              <a:ext cx="368776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solidFill>
                    <a:schemeClr val="bg1"/>
                  </a:solidFill>
                  <a:latin typeface="+mn-ea"/>
                </a:rPr>
                <a:t>600</a:t>
              </a:r>
              <a:endParaRPr lang="en-US" sz="2000" dirty="0">
                <a:solidFill>
                  <a:schemeClr val="bg1"/>
                </a:solidFill>
                <a:latin typeface="+mn-ea"/>
              </a:endParaRPr>
            </a:p>
          </p:txBody>
        </p:sp>
      </p:grpSp>
      <p:sp>
        <p:nvSpPr>
          <p:cNvPr id="17"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3200" b="1" dirty="0">
                <a:latin typeface="+mn-ea"/>
              </a:rPr>
              <a:t>Background</a:t>
            </a:r>
            <a:endParaRPr lang="en-US" sz="3200" b="1" dirty="0">
              <a:latin typeface="+mn-ea"/>
            </a:endParaRPr>
          </a:p>
        </p:txBody>
      </p:sp>
      <p:sp>
        <p:nvSpPr>
          <p:cNvPr id="19" name="灯片编号占位符 18"/>
          <p:cNvSpPr>
            <a:spLocks noGrp="1"/>
          </p:cNvSpPr>
          <p:nvPr>
            <p:ph type="sldNum" sz="quarter" idx="10"/>
          </p:nvPr>
        </p:nvSpPr>
        <p:spPr/>
        <p:txBody>
          <a:bodyPr/>
          <a:lstStyle/>
          <a:p>
            <a:fld id="{1E5B29A9-5820-46BE-83DA-BE1F926704E3}" type="slidenum">
              <a:rPr lang="zh-CN" altLang="en-US" smtClean="0"/>
              <a:pPr/>
              <a:t>2</a:t>
            </a:fld>
            <a:endParaRPr lang="zh-CN" altLang="en-US" dirty="0"/>
          </a:p>
        </p:txBody>
      </p:sp>
      <p:pic>
        <p:nvPicPr>
          <p:cNvPr id="2" name="图片 1">
            <a:extLst>
              <a:ext uri="{FF2B5EF4-FFF2-40B4-BE49-F238E27FC236}">
                <a16:creationId xmlns:a16="http://schemas.microsoft.com/office/drawing/2014/main" xmlns="" id="{CC79C06A-9CFB-4D8A-8FCE-10ACF6DD1E8A}"/>
              </a:ext>
            </a:extLst>
          </p:cNvPr>
          <p:cNvPicPr>
            <a:picLocks noChangeAspect="1"/>
          </p:cNvPicPr>
          <p:nvPr/>
        </p:nvPicPr>
        <p:blipFill>
          <a:blip r:embed="rId3"/>
          <a:stretch>
            <a:fillRect/>
          </a:stretch>
        </p:blipFill>
        <p:spPr>
          <a:xfrm>
            <a:off x="5886427" y="2349351"/>
            <a:ext cx="4476794" cy="3348642"/>
          </a:xfrm>
          <a:prstGeom prst="rect">
            <a:avLst/>
          </a:prstGeom>
        </p:spPr>
      </p:pic>
    </p:spTree>
    <p:extLst>
      <p:ext uri="{BB962C8B-B14F-4D97-AF65-F5344CB8AC3E}">
        <p14:creationId xmlns:p14="http://schemas.microsoft.com/office/powerpoint/2010/main" val="2941646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5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75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xmlns="" id="{C5820B91-9AFF-4575-BBF8-2F24F60B7000}"/>
              </a:ext>
            </a:extLst>
          </p:cNvPr>
          <p:cNvSpPr/>
          <p:nvPr/>
        </p:nvSpPr>
        <p:spPr>
          <a:xfrm>
            <a:off x="190976" y="149575"/>
            <a:ext cx="8536464" cy="832005"/>
          </a:xfrm>
          <a:prstGeom prst="roundRect">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FF0000"/>
                </a:solidFill>
              </a:rPr>
              <a:t>Knowledge management in different departments of the company</a:t>
            </a:r>
            <a:endParaRPr lang="en-US" altLang="zh-CN" sz="2000" b="1" dirty="0">
              <a:solidFill>
                <a:srgbClr val="FF0000"/>
              </a:solidFill>
            </a:endParaRPr>
          </a:p>
        </p:txBody>
      </p:sp>
      <p:sp>
        <p:nvSpPr>
          <p:cNvPr id="5" name="矩形: 圆角 4">
            <a:extLst>
              <a:ext uri="{FF2B5EF4-FFF2-40B4-BE49-F238E27FC236}">
                <a16:creationId xmlns:a16="http://schemas.microsoft.com/office/drawing/2014/main" xmlns="" id="{80ED3816-E34C-428C-9EEA-EAC6151C1CB0}"/>
              </a:ext>
            </a:extLst>
          </p:cNvPr>
          <p:cNvSpPr/>
          <p:nvPr/>
        </p:nvSpPr>
        <p:spPr>
          <a:xfrm>
            <a:off x="0" y="1219200"/>
            <a:ext cx="6563360" cy="832005"/>
          </a:xfrm>
          <a:prstGeom prst="roundRect">
            <a:avLst/>
          </a:prstGeom>
          <a:solidFill>
            <a:schemeClr val="accent4">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0000"/>
                </a:solidFill>
              </a:rPr>
              <a:t>Knowledge management of sales department</a:t>
            </a:r>
          </a:p>
        </p:txBody>
      </p:sp>
      <p:sp>
        <p:nvSpPr>
          <p:cNvPr id="9" name="矩形 8">
            <a:extLst>
              <a:ext uri="{FF2B5EF4-FFF2-40B4-BE49-F238E27FC236}">
                <a16:creationId xmlns:a16="http://schemas.microsoft.com/office/drawing/2014/main" xmlns="" id="{431ED24B-A384-4787-8384-B901FCE215EC}"/>
              </a:ext>
            </a:extLst>
          </p:cNvPr>
          <p:cNvSpPr/>
          <p:nvPr/>
        </p:nvSpPr>
        <p:spPr>
          <a:xfrm>
            <a:off x="0" y="2214880"/>
            <a:ext cx="6096000" cy="3027680"/>
          </a:xfrm>
          <a:prstGeom prst="rect">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FF0000"/>
                </a:solidFill>
              </a:rPr>
              <a:t>In the past</a:t>
            </a:r>
          </a:p>
          <a:p>
            <a:endParaRPr lang="en-US" altLang="zh-CN" sz="2400" b="1" dirty="0">
              <a:solidFill>
                <a:srgbClr val="FF0000"/>
              </a:solidFill>
            </a:endParaRPr>
          </a:p>
          <a:p>
            <a:r>
              <a:rPr lang="en-US" altLang="zh-CN" sz="2000" b="1" dirty="0">
                <a:solidFill>
                  <a:srgbClr val="00B0F0"/>
                </a:solidFill>
              </a:rPr>
              <a:t>Xerox salesmen usually worked for one customer for one year and then switched to other customers.</a:t>
            </a:r>
          </a:p>
          <a:p>
            <a:r>
              <a:rPr lang="en-US" altLang="zh-CN" sz="2000" b="1" dirty="0">
                <a:solidFill>
                  <a:srgbClr val="FF0000"/>
                </a:solidFill>
              </a:rPr>
              <a:t>In this way, the company loses a lot of knowledge, because every time a business person is unfamiliar with the customer, it needs to start from scratch to understand the customer.</a:t>
            </a:r>
            <a:endParaRPr lang="zh-CN" altLang="en-US" sz="2000" b="1" dirty="0">
              <a:solidFill>
                <a:srgbClr val="FF0000"/>
              </a:solidFill>
            </a:endParaRPr>
          </a:p>
        </p:txBody>
      </p:sp>
      <p:sp>
        <p:nvSpPr>
          <p:cNvPr id="21" name="矩形 20">
            <a:extLst>
              <a:ext uri="{FF2B5EF4-FFF2-40B4-BE49-F238E27FC236}">
                <a16:creationId xmlns:a16="http://schemas.microsoft.com/office/drawing/2014/main" xmlns="" id="{BCA56914-A671-479D-8FD6-4784AE9FE2EC}"/>
              </a:ext>
            </a:extLst>
          </p:cNvPr>
          <p:cNvSpPr/>
          <p:nvPr/>
        </p:nvSpPr>
        <p:spPr>
          <a:xfrm>
            <a:off x="6298168" y="2214880"/>
            <a:ext cx="6096000" cy="3027680"/>
          </a:xfrm>
          <a:prstGeom prst="rect">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FF0000"/>
                </a:solidFill>
              </a:rPr>
              <a:t>Now</a:t>
            </a:r>
          </a:p>
          <a:p>
            <a:endParaRPr lang="en-US" altLang="zh-CN" sz="2400" b="1" dirty="0">
              <a:solidFill>
                <a:srgbClr val="FF0000"/>
              </a:solidFill>
            </a:endParaRPr>
          </a:p>
          <a:p>
            <a:r>
              <a:rPr lang="en-US" altLang="zh-CN" sz="2000" b="1" dirty="0">
                <a:solidFill>
                  <a:srgbClr val="FF0000"/>
                </a:solidFill>
              </a:rPr>
              <a:t>Xerox has built a system on its Intranet. Salesmen store all the information they know about customers, especially about every transaction.</a:t>
            </a:r>
          </a:p>
          <a:p>
            <a:endParaRPr lang="en-US" altLang="zh-CN" sz="2400" b="1" dirty="0">
              <a:solidFill>
                <a:srgbClr val="FF0000"/>
              </a:solidFill>
            </a:endParaRPr>
          </a:p>
          <a:p>
            <a:endParaRPr lang="en-US" altLang="zh-CN" sz="2400" b="1" dirty="0">
              <a:solidFill>
                <a:srgbClr val="FF0000"/>
              </a:solidFill>
            </a:endParaRPr>
          </a:p>
          <a:p>
            <a:endParaRPr lang="en-US" altLang="zh-CN" sz="2000" b="1" dirty="0">
              <a:solidFill>
                <a:srgbClr val="00B0F0"/>
              </a:solidFill>
            </a:endParaRPr>
          </a:p>
        </p:txBody>
      </p:sp>
    </p:spTree>
    <p:extLst>
      <p:ext uri="{BB962C8B-B14F-4D97-AF65-F5344CB8AC3E}">
        <p14:creationId xmlns:p14="http://schemas.microsoft.com/office/powerpoint/2010/main" val="2013274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xmlns="" id="{81C0C079-ACED-4E85-AAF0-126BCE2A264A}"/>
              </a:ext>
            </a:extLst>
          </p:cNvPr>
          <p:cNvSpPr/>
          <p:nvPr/>
        </p:nvSpPr>
        <p:spPr>
          <a:xfrm>
            <a:off x="428307" y="34291"/>
            <a:ext cx="6563360" cy="832005"/>
          </a:xfrm>
          <a:prstGeom prst="roundRect">
            <a:avLst/>
          </a:prstGeom>
          <a:solidFill>
            <a:schemeClr val="accent4">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FF0000"/>
                </a:solidFill>
              </a:rPr>
              <a:t>Knowledge management of maintenance department</a:t>
            </a:r>
            <a:endParaRPr lang="en-US" altLang="zh-CN" sz="2000" b="1" dirty="0">
              <a:solidFill>
                <a:srgbClr val="FF0000"/>
              </a:solidFill>
            </a:endParaRPr>
          </a:p>
        </p:txBody>
      </p:sp>
      <p:sp>
        <p:nvSpPr>
          <p:cNvPr id="5" name="矩形 4">
            <a:extLst>
              <a:ext uri="{FF2B5EF4-FFF2-40B4-BE49-F238E27FC236}">
                <a16:creationId xmlns:a16="http://schemas.microsoft.com/office/drawing/2014/main" xmlns="" id="{C272BF21-2237-4CB0-819C-DE3B7C3970AE}"/>
              </a:ext>
            </a:extLst>
          </p:cNvPr>
          <p:cNvSpPr/>
          <p:nvPr/>
        </p:nvSpPr>
        <p:spPr>
          <a:xfrm>
            <a:off x="428308" y="971232"/>
            <a:ext cx="6096000" cy="2857500"/>
          </a:xfrm>
          <a:prstGeom prst="rect">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FF0000"/>
                </a:solidFill>
              </a:rPr>
              <a:t>In the past</a:t>
            </a:r>
          </a:p>
          <a:p>
            <a:endParaRPr lang="en-US" altLang="zh-CN" sz="2400" b="1" dirty="0">
              <a:solidFill>
                <a:srgbClr val="FF0000"/>
              </a:solidFill>
            </a:endParaRPr>
          </a:p>
          <a:p>
            <a:r>
              <a:rPr lang="en-US" altLang="zh-CN" sz="2000" b="1" dirty="0">
                <a:solidFill>
                  <a:srgbClr val="FF0000"/>
                </a:solidFill>
              </a:rPr>
              <a:t>The relevant knowledge of maintenance department is passed by manual.</a:t>
            </a:r>
          </a:p>
          <a:p>
            <a:r>
              <a:rPr lang="en-US" altLang="zh-CN" sz="2000" b="1" dirty="0">
                <a:solidFill>
                  <a:srgbClr val="FF0000"/>
                </a:solidFill>
              </a:rPr>
              <a:t>But when the manual was worked out, it was outdated.</a:t>
            </a:r>
          </a:p>
          <a:p>
            <a:endParaRPr lang="en-US" altLang="zh-CN" sz="2400" b="1" dirty="0">
              <a:solidFill>
                <a:srgbClr val="FF0000"/>
              </a:solidFill>
            </a:endParaRPr>
          </a:p>
          <a:p>
            <a:endParaRPr lang="en-US" altLang="zh-CN" sz="2400" b="1" dirty="0">
              <a:solidFill>
                <a:srgbClr val="FF0000"/>
              </a:solidFill>
            </a:endParaRPr>
          </a:p>
        </p:txBody>
      </p:sp>
      <p:sp>
        <p:nvSpPr>
          <p:cNvPr id="6" name="矩形 5">
            <a:extLst>
              <a:ext uri="{FF2B5EF4-FFF2-40B4-BE49-F238E27FC236}">
                <a16:creationId xmlns:a16="http://schemas.microsoft.com/office/drawing/2014/main" xmlns="" id="{90BD8476-2EBC-48CB-97F2-7270D3EF2F47}"/>
              </a:ext>
            </a:extLst>
          </p:cNvPr>
          <p:cNvSpPr/>
          <p:nvPr/>
        </p:nvSpPr>
        <p:spPr>
          <a:xfrm>
            <a:off x="428308" y="3961292"/>
            <a:ext cx="6096000" cy="2851778"/>
          </a:xfrm>
          <a:prstGeom prst="rect">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400" b="1" dirty="0">
              <a:solidFill>
                <a:srgbClr val="FF0000"/>
              </a:solidFill>
            </a:endParaRPr>
          </a:p>
          <a:p>
            <a:endParaRPr lang="en-US" altLang="zh-CN" sz="2400" b="1" dirty="0">
              <a:solidFill>
                <a:srgbClr val="FF0000"/>
              </a:solidFill>
            </a:endParaRPr>
          </a:p>
          <a:p>
            <a:endParaRPr lang="en-US" altLang="zh-CN" sz="2400" b="1" dirty="0">
              <a:solidFill>
                <a:srgbClr val="FF0000"/>
              </a:solidFill>
            </a:endParaRPr>
          </a:p>
          <a:p>
            <a:endParaRPr lang="en-US" altLang="zh-CN" sz="2400" b="1" dirty="0">
              <a:solidFill>
                <a:srgbClr val="FF0000"/>
              </a:solidFill>
            </a:endParaRPr>
          </a:p>
          <a:p>
            <a:endParaRPr lang="en-US" altLang="zh-CN" sz="2400" b="1" dirty="0">
              <a:solidFill>
                <a:srgbClr val="FF0000"/>
              </a:solidFill>
            </a:endParaRPr>
          </a:p>
          <a:p>
            <a:r>
              <a:rPr lang="en-US" altLang="zh-CN" sz="2400" b="1" dirty="0">
                <a:solidFill>
                  <a:srgbClr val="FF0000"/>
                </a:solidFill>
              </a:rPr>
              <a:t>Now</a:t>
            </a:r>
          </a:p>
          <a:p>
            <a:r>
              <a:rPr lang="en-US" altLang="zh-CN" sz="2000" b="1" dirty="0">
                <a:solidFill>
                  <a:srgbClr val="FF0000"/>
                </a:solidFill>
              </a:rPr>
              <a:t>Xerox's technicians have portable computers with high-performance hypertext document service functions for diagnosing and repairing machines. Xerox has also established a system in which maintenance personnel can store new problems or methods found in the work process in time to achieve knowledge sharing and timely updating.</a:t>
            </a:r>
          </a:p>
          <a:p>
            <a:endParaRPr lang="en-US" altLang="zh-CN" sz="2400" b="1" dirty="0">
              <a:solidFill>
                <a:srgbClr val="FF0000"/>
              </a:solidFill>
            </a:endParaRPr>
          </a:p>
          <a:p>
            <a:endParaRPr lang="en-US" altLang="zh-CN" sz="2400" b="1" dirty="0">
              <a:solidFill>
                <a:srgbClr val="FF0000"/>
              </a:solidFill>
            </a:endParaRPr>
          </a:p>
          <a:p>
            <a:endParaRPr lang="en-US" altLang="zh-CN" sz="2400" b="1" dirty="0">
              <a:solidFill>
                <a:srgbClr val="FF0000"/>
              </a:solidFill>
            </a:endParaRPr>
          </a:p>
          <a:p>
            <a:endParaRPr lang="en-US" altLang="zh-CN" sz="2400" b="1" dirty="0">
              <a:solidFill>
                <a:srgbClr val="FF0000"/>
              </a:solidFill>
            </a:endParaRPr>
          </a:p>
          <a:p>
            <a:endParaRPr lang="en-US" altLang="zh-CN" sz="2000" b="1" dirty="0">
              <a:solidFill>
                <a:srgbClr val="00B0F0"/>
              </a:solidFill>
            </a:endParaRPr>
          </a:p>
        </p:txBody>
      </p:sp>
      <p:pic>
        <p:nvPicPr>
          <p:cNvPr id="8" name="图片 7">
            <a:extLst>
              <a:ext uri="{FF2B5EF4-FFF2-40B4-BE49-F238E27FC236}">
                <a16:creationId xmlns:a16="http://schemas.microsoft.com/office/drawing/2014/main" xmlns="" id="{7F3994AB-E699-4121-9BCC-AA0E41157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666" y="985044"/>
            <a:ext cx="4772025" cy="2857500"/>
          </a:xfrm>
          <a:prstGeom prst="rect">
            <a:avLst/>
          </a:prstGeom>
        </p:spPr>
      </p:pic>
      <p:pic>
        <p:nvPicPr>
          <p:cNvPr id="9" name="图片 8">
            <a:extLst>
              <a:ext uri="{FF2B5EF4-FFF2-40B4-BE49-F238E27FC236}">
                <a16:creationId xmlns:a16="http://schemas.microsoft.com/office/drawing/2014/main" xmlns="" id="{2D55686E-D3EC-4C67-918D-110E780A3D1F}"/>
              </a:ext>
            </a:extLst>
          </p:cNvPr>
          <p:cNvPicPr>
            <a:picLocks noChangeAspect="1"/>
          </p:cNvPicPr>
          <p:nvPr/>
        </p:nvPicPr>
        <p:blipFill>
          <a:blip r:embed="rId3"/>
          <a:stretch>
            <a:fillRect/>
          </a:stretch>
        </p:blipFill>
        <p:spPr>
          <a:xfrm>
            <a:off x="6991667" y="3870804"/>
            <a:ext cx="4772025" cy="2942266"/>
          </a:xfrm>
          <a:prstGeom prst="rect">
            <a:avLst/>
          </a:prstGeom>
        </p:spPr>
      </p:pic>
    </p:spTree>
    <p:extLst>
      <p:ext uri="{BB962C8B-B14F-4D97-AF65-F5344CB8AC3E}">
        <p14:creationId xmlns:p14="http://schemas.microsoft.com/office/powerpoint/2010/main" val="443786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2046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236310" y="467549"/>
            <a:ext cx="2860078" cy="707886"/>
          </a:xfrm>
          <a:prstGeom prst="rect">
            <a:avLst/>
          </a:prstGeom>
          <a:noFill/>
        </p:spPr>
        <p:txBody>
          <a:bodyPr wrap="none" rtlCol="0">
            <a:spAutoFit/>
          </a:bodyPr>
          <a:lstStyle/>
          <a:p>
            <a:r>
              <a:rPr lang="en-US" altLang="zh-CN" sz="4000" dirty="0">
                <a:solidFill>
                  <a:schemeClr val="bg1"/>
                </a:solidFill>
                <a:latin typeface="Times New Roman" pitchFamily="18" charset="0"/>
                <a:cs typeface="Times New Roman" pitchFamily="18" charset="0"/>
              </a:rPr>
              <a:t>CONTENTS</a:t>
            </a:r>
            <a:endParaRPr lang="zh-CN" altLang="en-US" sz="4000" dirty="0">
              <a:solidFill>
                <a:schemeClr val="bg1"/>
              </a:solidFill>
              <a:latin typeface="Times New Roman" pitchFamily="18" charset="0"/>
              <a:cs typeface="Times New Roman" pitchFamily="18" charset="0"/>
            </a:endParaRPr>
          </a:p>
        </p:txBody>
      </p:sp>
      <p:grpSp>
        <p:nvGrpSpPr>
          <p:cNvPr id="46" name="组合 45"/>
          <p:cNvGrpSpPr/>
          <p:nvPr/>
        </p:nvGrpSpPr>
        <p:grpSpPr>
          <a:xfrm>
            <a:off x="590112" y="3522151"/>
            <a:ext cx="7213161" cy="508000"/>
            <a:chOff x="1055688" y="2481944"/>
            <a:chExt cx="4205809" cy="508000"/>
          </a:xfrm>
        </p:grpSpPr>
        <p:grpSp>
          <p:nvGrpSpPr>
            <p:cNvPr id="47" name="组合 46"/>
            <p:cNvGrpSpPr/>
            <p:nvPr/>
          </p:nvGrpSpPr>
          <p:grpSpPr>
            <a:xfrm>
              <a:off x="1055688" y="2481944"/>
              <a:ext cx="4202114" cy="508000"/>
              <a:chOff x="1055688" y="2481944"/>
              <a:chExt cx="4202114" cy="508000"/>
            </a:xfrm>
          </p:grpSpPr>
          <p:sp>
            <p:nvSpPr>
              <p:cNvPr id="50" name="矩形 49"/>
              <p:cNvSpPr/>
              <p:nvPr/>
            </p:nvSpPr>
            <p:spPr>
              <a:xfrm>
                <a:off x="1055688" y="2481944"/>
                <a:ext cx="1582057" cy="50800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2207597" y="2481944"/>
                <a:ext cx="3050205" cy="50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TextBox 19"/>
            <p:cNvSpPr txBox="1"/>
            <p:nvPr/>
          </p:nvSpPr>
          <p:spPr>
            <a:xfrm>
              <a:off x="2207597" y="2526808"/>
              <a:ext cx="3053900"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a:solidFill>
                    <a:schemeClr val="bg1"/>
                  </a:solidFill>
                  <a:latin typeface="Times New Roman" pitchFamily="18" charset="0"/>
                  <a:cs typeface="Times New Roman" pitchFamily="18" charset="0"/>
                </a:rPr>
                <a:t>The Xerox's Management Model</a:t>
              </a:r>
              <a:endParaRPr lang="zh-CN" altLang="en-US" sz="2000" dirty="0">
                <a:solidFill>
                  <a:schemeClr val="bg1"/>
                </a:solidFill>
                <a:latin typeface="Times New Roman" pitchFamily="18" charset="0"/>
                <a:cs typeface="Times New Roman" pitchFamily="18" charset="0"/>
              </a:endParaRPr>
            </a:p>
          </p:txBody>
        </p:sp>
        <p:sp>
          <p:nvSpPr>
            <p:cNvPr id="49" name="TextBox 19"/>
            <p:cNvSpPr txBox="1"/>
            <p:nvPr/>
          </p:nvSpPr>
          <p:spPr>
            <a:xfrm>
              <a:off x="1055688" y="2545858"/>
              <a:ext cx="1114979"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latin typeface="Times New Roman" pitchFamily="18" charset="0"/>
                  <a:cs typeface="Times New Roman" pitchFamily="18" charset="0"/>
                </a:rPr>
                <a:t>Part </a:t>
              </a:r>
              <a:r>
                <a:rPr lang="en-US" altLang="zh-CN" sz="2000" dirty="0" smtClean="0">
                  <a:latin typeface="Times New Roman" pitchFamily="18" charset="0"/>
                  <a:cs typeface="Times New Roman" pitchFamily="18" charset="0"/>
                </a:rPr>
                <a:t>02</a:t>
              </a:r>
              <a:endParaRPr lang="en-US" sz="2000" dirty="0">
                <a:latin typeface="Times New Roman" pitchFamily="18" charset="0"/>
                <a:cs typeface="Times New Roman" pitchFamily="18" charset="0"/>
              </a:endParaRPr>
            </a:p>
          </p:txBody>
        </p:sp>
      </p:grpSp>
      <p:grpSp>
        <p:nvGrpSpPr>
          <p:cNvPr id="52" name="组合 51"/>
          <p:cNvGrpSpPr/>
          <p:nvPr/>
        </p:nvGrpSpPr>
        <p:grpSpPr>
          <a:xfrm>
            <a:off x="590112" y="4782220"/>
            <a:ext cx="7213161" cy="508000"/>
            <a:chOff x="1055688" y="2481944"/>
            <a:chExt cx="4205809" cy="508000"/>
          </a:xfrm>
        </p:grpSpPr>
        <p:grpSp>
          <p:nvGrpSpPr>
            <p:cNvPr id="53" name="组合 52"/>
            <p:cNvGrpSpPr/>
            <p:nvPr/>
          </p:nvGrpSpPr>
          <p:grpSpPr>
            <a:xfrm>
              <a:off x="1055688" y="2481944"/>
              <a:ext cx="4205809" cy="508000"/>
              <a:chOff x="1055688" y="2481944"/>
              <a:chExt cx="4205809" cy="508000"/>
            </a:xfrm>
          </p:grpSpPr>
          <p:sp>
            <p:nvSpPr>
              <p:cNvPr id="56" name="矩形 55"/>
              <p:cNvSpPr/>
              <p:nvPr/>
            </p:nvSpPr>
            <p:spPr>
              <a:xfrm>
                <a:off x="1055688" y="2481944"/>
                <a:ext cx="1582057" cy="50800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2235003" y="2481944"/>
                <a:ext cx="3026494" cy="50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TextBox 19"/>
            <p:cNvSpPr txBox="1"/>
            <p:nvPr/>
          </p:nvSpPr>
          <p:spPr>
            <a:xfrm>
              <a:off x="2235002" y="2526808"/>
              <a:ext cx="302649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a:solidFill>
                    <a:schemeClr val="bg1"/>
                  </a:solidFill>
                  <a:latin typeface="Times New Roman" pitchFamily="18" charset="0"/>
                  <a:cs typeface="Times New Roman" pitchFamily="18" charset="0"/>
                </a:rPr>
                <a:t>The </a:t>
              </a:r>
              <a:r>
                <a:rPr lang="en-US" altLang="zh-CN" sz="2000" dirty="0" smtClean="0">
                  <a:solidFill>
                    <a:schemeClr val="bg1"/>
                  </a:solidFill>
                  <a:latin typeface="Times New Roman" pitchFamily="18" charset="0"/>
                  <a:cs typeface="Times New Roman" pitchFamily="18" charset="0"/>
                </a:rPr>
                <a:t>Advantage of  New Management </a:t>
              </a:r>
              <a:r>
                <a:rPr lang="en-US" altLang="zh-CN" sz="2000" dirty="0">
                  <a:solidFill>
                    <a:schemeClr val="bg1"/>
                  </a:solidFill>
                  <a:latin typeface="Times New Roman" pitchFamily="18" charset="0"/>
                  <a:cs typeface="Times New Roman" pitchFamily="18" charset="0"/>
                </a:rPr>
                <a:t>Model</a:t>
              </a:r>
              <a:endParaRPr lang="zh-CN" altLang="en-US" sz="2000" dirty="0">
                <a:solidFill>
                  <a:schemeClr val="bg1"/>
                </a:solidFill>
                <a:latin typeface="Times New Roman" pitchFamily="18" charset="0"/>
                <a:cs typeface="Times New Roman" pitchFamily="18" charset="0"/>
              </a:endParaRPr>
            </a:p>
          </p:txBody>
        </p:sp>
        <p:sp>
          <p:nvSpPr>
            <p:cNvPr id="55" name="TextBox 19"/>
            <p:cNvSpPr txBox="1"/>
            <p:nvPr/>
          </p:nvSpPr>
          <p:spPr>
            <a:xfrm>
              <a:off x="1055688" y="2545858"/>
              <a:ext cx="117931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latin typeface="Times New Roman" pitchFamily="18" charset="0"/>
                  <a:cs typeface="Times New Roman" pitchFamily="18" charset="0"/>
                </a:rPr>
                <a:t>Part </a:t>
              </a:r>
              <a:r>
                <a:rPr lang="en-US" altLang="zh-CN" sz="2000" dirty="0" smtClean="0">
                  <a:latin typeface="Times New Roman" pitchFamily="18" charset="0"/>
                  <a:cs typeface="Times New Roman" pitchFamily="18" charset="0"/>
                </a:rPr>
                <a:t>03</a:t>
              </a:r>
              <a:endParaRPr lang="en-US" sz="2000" dirty="0">
                <a:latin typeface="Times New Roman" pitchFamily="18" charset="0"/>
                <a:cs typeface="Times New Roman" pitchFamily="18" charset="0"/>
              </a:endParaRPr>
            </a:p>
          </p:txBody>
        </p:sp>
      </p:grpSp>
      <p:grpSp>
        <p:nvGrpSpPr>
          <p:cNvPr id="58" name="组合 57"/>
          <p:cNvGrpSpPr/>
          <p:nvPr/>
        </p:nvGrpSpPr>
        <p:grpSpPr>
          <a:xfrm>
            <a:off x="590112" y="2354552"/>
            <a:ext cx="7213161" cy="508000"/>
            <a:chOff x="1055688" y="2481944"/>
            <a:chExt cx="4205809" cy="508000"/>
          </a:xfrm>
        </p:grpSpPr>
        <p:grpSp>
          <p:nvGrpSpPr>
            <p:cNvPr id="59" name="组合 58"/>
            <p:cNvGrpSpPr/>
            <p:nvPr/>
          </p:nvGrpSpPr>
          <p:grpSpPr>
            <a:xfrm>
              <a:off x="1055688" y="2481944"/>
              <a:ext cx="4202114" cy="508000"/>
              <a:chOff x="1055688" y="2481944"/>
              <a:chExt cx="4202114" cy="508000"/>
            </a:xfrm>
          </p:grpSpPr>
          <p:sp>
            <p:nvSpPr>
              <p:cNvPr id="62" name="矩形 61"/>
              <p:cNvSpPr/>
              <p:nvPr/>
            </p:nvSpPr>
            <p:spPr>
              <a:xfrm>
                <a:off x="1055688" y="2481944"/>
                <a:ext cx="1582057" cy="50800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2207597" y="2481944"/>
                <a:ext cx="3050205" cy="50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TextBox 19"/>
            <p:cNvSpPr txBox="1"/>
            <p:nvPr/>
          </p:nvSpPr>
          <p:spPr>
            <a:xfrm>
              <a:off x="2207597" y="2526808"/>
              <a:ext cx="3053900"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smtClean="0">
                  <a:solidFill>
                    <a:schemeClr val="bg1"/>
                  </a:solidFill>
                  <a:latin typeface="Times New Roman" pitchFamily="18" charset="0"/>
                  <a:cs typeface="Times New Roman" pitchFamily="18" charset="0"/>
                </a:rPr>
                <a:t>Xerox’s Current Business Process Architecture</a:t>
              </a:r>
              <a:endParaRPr lang="zh-CN" altLang="en-US" sz="2000" dirty="0">
                <a:solidFill>
                  <a:schemeClr val="bg1"/>
                </a:solidFill>
                <a:latin typeface="Times New Roman" pitchFamily="18" charset="0"/>
                <a:cs typeface="Times New Roman" pitchFamily="18" charset="0"/>
              </a:endParaRPr>
            </a:p>
          </p:txBody>
        </p:sp>
        <p:sp>
          <p:nvSpPr>
            <p:cNvPr id="61" name="TextBox 19"/>
            <p:cNvSpPr txBox="1"/>
            <p:nvPr/>
          </p:nvSpPr>
          <p:spPr>
            <a:xfrm>
              <a:off x="1055688" y="2545858"/>
              <a:ext cx="1114979"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latin typeface="Times New Roman" pitchFamily="18" charset="0"/>
                  <a:cs typeface="Times New Roman" pitchFamily="18" charset="0"/>
                </a:rPr>
                <a:t>Part 01</a:t>
              </a:r>
              <a:endParaRPr lang="en-US" sz="2000" dirty="0">
                <a:latin typeface="Times New Roman" pitchFamily="18" charset="0"/>
                <a:cs typeface="Times New Roman" pitchFamily="18" charset="0"/>
              </a:endParaRPr>
            </a:p>
          </p:txBody>
        </p:sp>
      </p:grpSp>
      <p:sp>
        <p:nvSpPr>
          <p:cNvPr id="3" name="TextBox 2"/>
          <p:cNvSpPr txBox="1"/>
          <p:nvPr/>
        </p:nvSpPr>
        <p:spPr>
          <a:xfrm>
            <a:off x="8781143" y="821492"/>
            <a:ext cx="3251200" cy="400110"/>
          </a:xfrm>
          <a:prstGeom prst="rect">
            <a:avLst/>
          </a:prstGeom>
          <a:noFill/>
        </p:spPr>
        <p:txBody>
          <a:bodyPr wrap="square" rtlCol="0">
            <a:spAutoFit/>
          </a:bodyPr>
          <a:lstStyle/>
          <a:p>
            <a:r>
              <a:rPr lang="en-US" altLang="zh-CN" sz="2000" b="1" dirty="0" smtClean="0">
                <a:solidFill>
                  <a:schemeClr val="bg1"/>
                </a:solidFill>
                <a:latin typeface="Times New Roman" pitchFamily="18" charset="0"/>
                <a:cs typeface="Times New Roman" pitchFamily="18" charset="0"/>
              </a:rPr>
              <a:t>WANG </a:t>
            </a:r>
            <a:r>
              <a:rPr lang="en-US" altLang="zh-CN" sz="2000" b="1" dirty="0" err="1" smtClean="0">
                <a:solidFill>
                  <a:schemeClr val="bg1"/>
                </a:solidFill>
                <a:latin typeface="Times New Roman" pitchFamily="18" charset="0"/>
                <a:cs typeface="Times New Roman" pitchFamily="18" charset="0"/>
              </a:rPr>
              <a:t>Yuxiang</a:t>
            </a:r>
            <a:endParaRPr lang="zh-CN" altLang="en-US" sz="20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794497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7"/>
          <p:cNvSpPr/>
          <p:nvPr/>
        </p:nvSpPr>
        <p:spPr>
          <a:xfrm>
            <a:off x="577525" y="3967693"/>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7"/>
          <p:cNvSpPr/>
          <p:nvPr/>
        </p:nvSpPr>
        <p:spPr>
          <a:xfrm>
            <a:off x="577525" y="2889552"/>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008528" y="1768323"/>
            <a:ext cx="3614056" cy="707886"/>
          </a:xfrm>
          <a:prstGeom prst="rect">
            <a:avLst/>
          </a:prstGeom>
          <a:noFill/>
        </p:spPr>
        <p:txBody>
          <a:bodyPr wrap="square" rtlCol="0">
            <a:spAutoFit/>
          </a:bodyPr>
          <a:lstStyle/>
          <a:p>
            <a:r>
              <a:rPr lang="en-US" altLang="zh-CN" sz="2000" dirty="0" smtClean="0">
                <a:latin typeface="Times New Roman" pitchFamily="18" charset="0"/>
                <a:cs typeface="Times New Roman" pitchFamily="18" charset="0"/>
              </a:rPr>
              <a:t>Basic structure in current situation</a:t>
            </a:r>
            <a:endParaRPr lang="zh-CN" altLang="en-US" sz="2000" dirty="0">
              <a:latin typeface="Times New Roman" pitchFamily="18" charset="0"/>
              <a:cs typeface="Times New Roman" pitchFamily="18" charset="0"/>
            </a:endParaRPr>
          </a:p>
        </p:txBody>
      </p:sp>
      <p:pic>
        <p:nvPicPr>
          <p:cNvPr id="9" name="图片 8"/>
          <p:cNvPicPr/>
          <p:nvPr/>
        </p:nvPicPr>
        <p:blipFill>
          <a:blip r:embed="rId2">
            <a:extLst>
              <a:ext uri="{BEBA8EAE-BF5A-486C-A8C5-ECC9F3942E4B}">
                <a14:imgProps xmlns:a14="http://schemas.microsoft.com/office/drawing/2010/main">
                  <a14:imgLayer r:embed="rId3">
                    <a14:imgEffect>
                      <a14:colorTemperature colorTemp="7200"/>
                    </a14:imgEffect>
                    <a14:imgEffect>
                      <a14:saturation sat="0"/>
                    </a14:imgEffect>
                  </a14:imgLayer>
                </a14:imgProps>
              </a:ext>
            </a:extLst>
          </a:blip>
          <a:stretch>
            <a:fillRect/>
          </a:stretch>
        </p:blipFill>
        <p:spPr>
          <a:xfrm>
            <a:off x="4644570" y="696686"/>
            <a:ext cx="7547430" cy="6161313"/>
          </a:xfrm>
          <a:prstGeom prst="rect">
            <a:avLst/>
          </a:prstGeom>
          <a:ln>
            <a:noFill/>
          </a:ln>
          <a:effectLst>
            <a:softEdge rad="112500"/>
          </a:effectLst>
        </p:spPr>
      </p:pic>
      <p:sp>
        <p:nvSpPr>
          <p:cNvPr id="10" name="矩形: 圆角 7"/>
          <p:cNvSpPr/>
          <p:nvPr/>
        </p:nvSpPr>
        <p:spPr>
          <a:xfrm>
            <a:off x="573100" y="1768323"/>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8"/>
          <p:cNvSpPr/>
          <p:nvPr/>
        </p:nvSpPr>
        <p:spPr>
          <a:xfrm>
            <a:off x="677538" y="2989565"/>
            <a:ext cx="235402" cy="235402"/>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椭圆 17"/>
          <p:cNvSpPr/>
          <p:nvPr/>
        </p:nvSpPr>
        <p:spPr>
          <a:xfrm>
            <a:off x="680895" y="4067706"/>
            <a:ext cx="219929" cy="235402"/>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sp>
        <p:nvSpPr>
          <p:cNvPr id="14" name="矩形 13"/>
          <p:cNvSpPr/>
          <p:nvPr/>
        </p:nvSpPr>
        <p:spPr>
          <a:xfrm>
            <a:off x="0" y="0"/>
            <a:ext cx="12192000" cy="6966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0" y="130629"/>
            <a:ext cx="8011886" cy="707886"/>
          </a:xfrm>
          <a:prstGeom prst="rect">
            <a:avLst/>
          </a:prstGeom>
          <a:noFill/>
        </p:spPr>
        <p:txBody>
          <a:bodyPr wrap="square" rtlCol="0">
            <a:spAutoFit/>
          </a:bodyPr>
          <a:lstStyle/>
          <a:p>
            <a:r>
              <a:rPr lang="en-US" altLang="zh-CN" sz="2000" b="1" dirty="0" smtClean="0">
                <a:solidFill>
                  <a:schemeClr val="bg1"/>
                </a:solidFill>
                <a:latin typeface="Times New Roman" pitchFamily="18" charset="0"/>
                <a:cs typeface="Times New Roman" pitchFamily="18" charset="0"/>
              </a:rPr>
              <a:t> </a:t>
            </a:r>
            <a:r>
              <a:rPr lang="en-US" altLang="zh-CN" sz="2000" dirty="0" smtClean="0">
                <a:latin typeface="Times New Roman" pitchFamily="18" charset="0"/>
                <a:cs typeface="Times New Roman" pitchFamily="18" charset="0"/>
              </a:rPr>
              <a:t> </a:t>
            </a:r>
            <a:r>
              <a:rPr lang="en-US" altLang="zh-CN" sz="2000" dirty="0">
                <a:solidFill>
                  <a:schemeClr val="bg1"/>
                </a:solidFill>
                <a:latin typeface="Times New Roman" pitchFamily="18" charset="0"/>
                <a:cs typeface="Times New Roman" pitchFamily="18" charset="0"/>
              </a:rPr>
              <a:t>Part </a:t>
            </a:r>
            <a:r>
              <a:rPr lang="en-US" altLang="zh-CN" sz="2000" dirty="0" smtClean="0">
                <a:solidFill>
                  <a:schemeClr val="bg1"/>
                </a:solidFill>
                <a:latin typeface="Times New Roman" pitchFamily="18" charset="0"/>
                <a:cs typeface="Times New Roman" pitchFamily="18" charset="0"/>
              </a:rPr>
              <a:t>01 </a:t>
            </a:r>
            <a:r>
              <a:rPr lang="en-US" altLang="zh-CN" sz="2000" b="1" dirty="0" smtClean="0">
                <a:solidFill>
                  <a:schemeClr val="bg1"/>
                </a:solidFill>
                <a:latin typeface="Times New Roman" pitchFamily="18" charset="0"/>
                <a:cs typeface="Times New Roman" pitchFamily="18" charset="0"/>
              </a:rPr>
              <a:t> Xerox’s Current Business Process Architecture</a:t>
            </a:r>
            <a:endParaRPr lang="zh-CN" altLang="en-US" sz="2000" b="1" dirty="0" smtClean="0">
              <a:solidFill>
                <a:schemeClr val="bg1"/>
              </a:solidFill>
              <a:latin typeface="Times New Roman" pitchFamily="18" charset="0"/>
              <a:cs typeface="Times New Roman" pitchFamily="18" charset="0"/>
            </a:endParaRPr>
          </a:p>
          <a:p>
            <a:endParaRPr lang="zh-CN" altLang="en-US" sz="2000" b="1" dirty="0">
              <a:latin typeface="Times New Roman" pitchFamily="18" charset="0"/>
              <a:cs typeface="Times New Roman" pitchFamily="18" charset="0"/>
            </a:endParaRPr>
          </a:p>
        </p:txBody>
      </p:sp>
      <p:sp>
        <p:nvSpPr>
          <p:cNvPr id="2" name="TextBox 1"/>
          <p:cNvSpPr txBox="1"/>
          <p:nvPr/>
        </p:nvSpPr>
        <p:spPr>
          <a:xfrm>
            <a:off x="1030514" y="2889552"/>
            <a:ext cx="3785811" cy="707886"/>
          </a:xfrm>
          <a:prstGeom prst="rect">
            <a:avLst/>
          </a:prstGeom>
          <a:noFill/>
        </p:spPr>
        <p:txBody>
          <a:bodyPr wrap="square" rtlCol="0">
            <a:spAutoFit/>
          </a:bodyPr>
          <a:lstStyle/>
          <a:p>
            <a:r>
              <a:rPr lang="en-US" altLang="zh-CN" sz="2000" dirty="0">
                <a:latin typeface="Times New Roman" pitchFamily="18" charset="0"/>
                <a:cs typeface="Times New Roman" pitchFamily="18" charset="0"/>
              </a:rPr>
              <a:t>Problems in </a:t>
            </a:r>
            <a:r>
              <a:rPr lang="en-US" altLang="zh-CN" sz="2000" dirty="0" smtClean="0">
                <a:latin typeface="Times New Roman" pitchFamily="18" charset="0"/>
                <a:cs typeface="Times New Roman" pitchFamily="18" charset="0"/>
              </a:rPr>
              <a:t>Xerox’s business management process</a:t>
            </a:r>
            <a:endParaRPr lang="zh-CN" altLang="en-US" sz="2000" dirty="0">
              <a:latin typeface="Times New Roman" pitchFamily="18" charset="0"/>
              <a:cs typeface="Times New Roman" pitchFamily="18" charset="0"/>
            </a:endParaRPr>
          </a:p>
        </p:txBody>
      </p:sp>
      <p:sp>
        <p:nvSpPr>
          <p:cNvPr id="18" name="椭圆 3"/>
          <p:cNvSpPr/>
          <p:nvPr/>
        </p:nvSpPr>
        <p:spPr>
          <a:xfrm>
            <a:off x="673112" y="1868336"/>
            <a:ext cx="227507" cy="235402"/>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 name="TextBox 2"/>
          <p:cNvSpPr txBox="1"/>
          <p:nvPr/>
        </p:nvSpPr>
        <p:spPr>
          <a:xfrm>
            <a:off x="1030514" y="3967693"/>
            <a:ext cx="3614056" cy="1631216"/>
          </a:xfrm>
          <a:prstGeom prst="rect">
            <a:avLst/>
          </a:prstGeom>
          <a:noFill/>
        </p:spPr>
        <p:txBody>
          <a:bodyPr wrap="square" rtlCol="0">
            <a:spAutoFit/>
          </a:bodyPr>
          <a:lstStyle/>
          <a:p>
            <a:r>
              <a:rPr lang="en-US" altLang="zh-CN" sz="2000" dirty="0" smtClean="0">
                <a:latin typeface="Times New Roman" pitchFamily="18" charset="0"/>
                <a:cs typeface="Times New Roman" pitchFamily="18" charset="0"/>
              </a:rPr>
              <a:t>The company executives decided </a:t>
            </a:r>
            <a:r>
              <a:rPr lang="en-US" altLang="zh-CN" sz="2000" dirty="0">
                <a:latin typeface="Times New Roman" pitchFamily="18" charset="0"/>
                <a:cs typeface="Times New Roman" pitchFamily="18" charset="0"/>
              </a:rPr>
              <a:t>to optimize the Xerox business structure and rationally arrange human resources to improve the company's current situation.</a:t>
            </a:r>
            <a:endParaRPr lang="zh-CN" alt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249122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2">
            <a:grayscl/>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4644571" y="696686"/>
            <a:ext cx="7547428" cy="6161314"/>
          </a:xfrm>
          <a:prstGeom prst="rect">
            <a:avLst/>
          </a:prstGeom>
          <a:ln>
            <a:noFill/>
          </a:ln>
          <a:effectLst>
            <a:softEdge rad="112500"/>
          </a:effectLst>
        </p:spPr>
      </p:pic>
      <p:sp>
        <p:nvSpPr>
          <p:cNvPr id="7" name="矩形 6"/>
          <p:cNvSpPr/>
          <p:nvPr/>
        </p:nvSpPr>
        <p:spPr>
          <a:xfrm>
            <a:off x="0" y="0"/>
            <a:ext cx="12192000" cy="6966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0" y="130628"/>
            <a:ext cx="5602514" cy="707886"/>
          </a:xfrm>
          <a:prstGeom prst="rect">
            <a:avLst/>
          </a:prstGeom>
          <a:noFill/>
        </p:spPr>
        <p:txBody>
          <a:bodyPr wrap="square" rtlCol="0">
            <a:spAutoFit/>
          </a:bodyPr>
          <a:lstStyle/>
          <a:p>
            <a:r>
              <a:rPr lang="en-US" altLang="zh-CN" sz="2000" b="1" dirty="0" smtClean="0">
                <a:solidFill>
                  <a:schemeClr val="bg1"/>
                </a:solidFill>
                <a:latin typeface="Times New Roman" pitchFamily="18" charset="0"/>
                <a:cs typeface="Times New Roman" pitchFamily="18" charset="0"/>
              </a:rPr>
              <a:t>  </a:t>
            </a:r>
            <a:r>
              <a:rPr lang="en-US" altLang="zh-CN" sz="2000" dirty="0">
                <a:solidFill>
                  <a:schemeClr val="bg1"/>
                </a:solidFill>
                <a:latin typeface="Times New Roman" pitchFamily="18" charset="0"/>
                <a:cs typeface="Times New Roman" pitchFamily="18" charset="0"/>
              </a:rPr>
              <a:t>Part </a:t>
            </a:r>
            <a:r>
              <a:rPr lang="en-US" altLang="zh-CN" sz="2000" dirty="0" smtClean="0">
                <a:solidFill>
                  <a:schemeClr val="bg1"/>
                </a:solidFill>
                <a:latin typeface="Times New Roman" pitchFamily="18" charset="0"/>
                <a:cs typeface="Times New Roman" pitchFamily="18" charset="0"/>
              </a:rPr>
              <a:t>02  </a:t>
            </a:r>
            <a:r>
              <a:rPr lang="en-US" altLang="zh-CN" sz="2000" b="1" dirty="0" smtClean="0">
                <a:solidFill>
                  <a:schemeClr val="bg1"/>
                </a:solidFill>
                <a:latin typeface="Times New Roman" pitchFamily="18" charset="0"/>
                <a:cs typeface="Times New Roman" pitchFamily="18" charset="0"/>
              </a:rPr>
              <a:t>The </a:t>
            </a:r>
            <a:r>
              <a:rPr lang="en-US" altLang="zh-CN" sz="2000" b="1" dirty="0">
                <a:solidFill>
                  <a:schemeClr val="bg1"/>
                </a:solidFill>
                <a:latin typeface="Times New Roman" pitchFamily="18" charset="0"/>
                <a:cs typeface="Times New Roman" pitchFamily="18" charset="0"/>
              </a:rPr>
              <a:t>Xerox's Management Model</a:t>
            </a:r>
            <a:endParaRPr lang="zh-CN" altLang="en-US" sz="2000" b="1" dirty="0">
              <a:solidFill>
                <a:schemeClr val="bg1"/>
              </a:solidFill>
              <a:latin typeface="Times New Roman" pitchFamily="18" charset="0"/>
              <a:cs typeface="Times New Roman" pitchFamily="18" charset="0"/>
            </a:endParaRPr>
          </a:p>
          <a:p>
            <a:endParaRPr lang="zh-CN" altLang="en-US" sz="2000" b="1" dirty="0">
              <a:latin typeface="Times New Roman" pitchFamily="18" charset="0"/>
              <a:cs typeface="Times New Roman" pitchFamily="18" charset="0"/>
            </a:endParaRPr>
          </a:p>
        </p:txBody>
      </p:sp>
      <p:sp>
        <p:nvSpPr>
          <p:cNvPr id="11" name="矩形: 圆角 7"/>
          <p:cNvSpPr/>
          <p:nvPr/>
        </p:nvSpPr>
        <p:spPr>
          <a:xfrm>
            <a:off x="573100" y="1768323"/>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8"/>
          <p:cNvSpPr/>
          <p:nvPr/>
        </p:nvSpPr>
        <p:spPr>
          <a:xfrm>
            <a:off x="647861" y="1868336"/>
            <a:ext cx="235402" cy="235402"/>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TextBox 14"/>
          <p:cNvSpPr txBox="1"/>
          <p:nvPr/>
        </p:nvSpPr>
        <p:spPr>
          <a:xfrm>
            <a:off x="1008528" y="3967693"/>
            <a:ext cx="3636043" cy="369332"/>
          </a:xfrm>
          <a:prstGeom prst="rect">
            <a:avLst/>
          </a:prstGeom>
          <a:noFill/>
        </p:spPr>
        <p:txBody>
          <a:bodyPr wrap="square" rtlCol="0">
            <a:spAutoFit/>
          </a:bodyPr>
          <a:lstStyle/>
          <a:p>
            <a:endParaRPr lang="zh-CN" altLang="en-US" dirty="0"/>
          </a:p>
        </p:txBody>
      </p:sp>
      <p:sp>
        <p:nvSpPr>
          <p:cNvPr id="17" name="TextBox 16"/>
          <p:cNvSpPr txBox="1"/>
          <p:nvPr/>
        </p:nvSpPr>
        <p:spPr>
          <a:xfrm>
            <a:off x="1008528" y="1768323"/>
            <a:ext cx="3661336" cy="2246769"/>
          </a:xfrm>
          <a:prstGeom prst="rect">
            <a:avLst/>
          </a:prstGeom>
          <a:noFill/>
        </p:spPr>
        <p:txBody>
          <a:bodyPr wrap="square" rtlCol="0">
            <a:spAutoFit/>
          </a:bodyPr>
          <a:lstStyle/>
          <a:p>
            <a:r>
              <a:rPr lang="en-US" altLang="zh-CN" sz="2000" dirty="0">
                <a:latin typeface="Times New Roman" pitchFamily="18" charset="0"/>
                <a:cs typeface="Times New Roman" pitchFamily="18" charset="0"/>
              </a:rPr>
              <a:t>T</a:t>
            </a:r>
            <a:r>
              <a:rPr lang="en-US" altLang="zh-CN" sz="2000" dirty="0" smtClean="0">
                <a:latin typeface="Times New Roman" pitchFamily="18" charset="0"/>
                <a:cs typeface="Times New Roman" pitchFamily="18" charset="0"/>
              </a:rPr>
              <a:t>he </a:t>
            </a:r>
            <a:r>
              <a:rPr lang="en-US" altLang="zh-CN" sz="2000" dirty="0">
                <a:latin typeface="Times New Roman" pitchFamily="18" charset="0"/>
                <a:cs typeface="Times New Roman" pitchFamily="18" charset="0"/>
              </a:rPr>
              <a:t>framework puts human resources in a vital part and becomes a process directly managed by the company's leaders, and then based on the state of human resources to get an overview of other three </a:t>
            </a:r>
            <a:r>
              <a:rPr lang="en-US" altLang="zh-CN" sz="2000" dirty="0" smtClean="0">
                <a:latin typeface="Times New Roman" pitchFamily="18" charset="0"/>
                <a:cs typeface="Times New Roman" pitchFamily="18" charset="0"/>
              </a:rPr>
              <a:t>parts.</a:t>
            </a:r>
            <a:endParaRPr lang="zh-CN" alt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501690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7"/>
          <p:cNvSpPr/>
          <p:nvPr/>
        </p:nvSpPr>
        <p:spPr>
          <a:xfrm>
            <a:off x="638275" y="4765515"/>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12192000" cy="6966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1073703" y="1320016"/>
            <a:ext cx="10661097" cy="707886"/>
          </a:xfrm>
          <a:prstGeom prst="rect">
            <a:avLst/>
          </a:prstGeom>
          <a:noFill/>
        </p:spPr>
        <p:txBody>
          <a:bodyPr wrap="square" rtlCol="0">
            <a:spAutoFit/>
          </a:bodyPr>
          <a:lstStyle/>
          <a:p>
            <a:r>
              <a:rPr lang="en-US" altLang="zh-CN" sz="2000" dirty="0">
                <a:latin typeface="Times New Roman" pitchFamily="18" charset="0"/>
                <a:cs typeface="Times New Roman" pitchFamily="18" charset="0"/>
              </a:rPr>
              <a:t>T</a:t>
            </a:r>
            <a:r>
              <a:rPr lang="en-US" altLang="zh-CN" sz="2000" dirty="0" smtClean="0">
                <a:latin typeface="Times New Roman" pitchFamily="18" charset="0"/>
                <a:cs typeface="Times New Roman" pitchFamily="18" charset="0"/>
              </a:rPr>
              <a:t>he </a:t>
            </a:r>
            <a:r>
              <a:rPr lang="en-US" altLang="zh-CN" sz="2000" dirty="0">
                <a:latin typeface="Times New Roman" pitchFamily="18" charset="0"/>
                <a:cs typeface="Times New Roman" pitchFamily="18" charset="0"/>
              </a:rPr>
              <a:t>model simplifies the operation of the </a:t>
            </a:r>
            <a:r>
              <a:rPr lang="en-US" altLang="zh-CN" sz="2000" dirty="0" smtClean="0">
                <a:latin typeface="Times New Roman" pitchFamily="18" charset="0"/>
                <a:cs typeface="Times New Roman" pitchFamily="18" charset="0"/>
              </a:rPr>
              <a:t>business,</a:t>
            </a:r>
            <a:r>
              <a:rPr lang="en-US" altLang="zh-CN" sz="2000" dirty="0">
                <a:latin typeface="Times New Roman" pitchFamily="18" charset="0"/>
                <a:cs typeface="Times New Roman" pitchFamily="18" charset="0"/>
              </a:rPr>
              <a:t> </a:t>
            </a:r>
            <a:r>
              <a:rPr lang="en-US" altLang="zh-CN" sz="2000" dirty="0" smtClean="0">
                <a:latin typeface="Times New Roman" pitchFamily="18" charset="0"/>
                <a:cs typeface="Times New Roman" pitchFamily="18" charset="0"/>
              </a:rPr>
              <a:t>it provides </a:t>
            </a:r>
            <a:r>
              <a:rPr lang="en-US" altLang="zh-CN" sz="2000" dirty="0">
                <a:latin typeface="Times New Roman" pitchFamily="18" charset="0"/>
                <a:cs typeface="Times New Roman" pitchFamily="18" charset="0"/>
              </a:rPr>
              <a:t>us with a logical framework to integrate and connect all activities and initiatives we need to </a:t>
            </a:r>
            <a:r>
              <a:rPr lang="en-US" altLang="zh-CN" sz="2000" dirty="0" smtClean="0">
                <a:latin typeface="Times New Roman" pitchFamily="18" charset="0"/>
                <a:cs typeface="Times New Roman" pitchFamily="18" charset="0"/>
              </a:rPr>
              <a:t>manage.</a:t>
            </a:r>
            <a:endParaRPr lang="zh-CN" altLang="en-US" sz="2000" dirty="0">
              <a:latin typeface="Times New Roman" pitchFamily="18" charset="0"/>
              <a:cs typeface="Times New Roman" pitchFamily="18" charset="0"/>
            </a:endParaRPr>
          </a:p>
        </p:txBody>
      </p:sp>
      <p:sp>
        <p:nvSpPr>
          <p:cNvPr id="7" name="矩形: 圆角 7"/>
          <p:cNvSpPr/>
          <p:nvPr/>
        </p:nvSpPr>
        <p:spPr>
          <a:xfrm>
            <a:off x="638275" y="1295008"/>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8"/>
          <p:cNvSpPr/>
          <p:nvPr/>
        </p:nvSpPr>
        <p:spPr>
          <a:xfrm>
            <a:off x="738288" y="1395021"/>
            <a:ext cx="235402" cy="235402"/>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圆角 7"/>
          <p:cNvSpPr/>
          <p:nvPr/>
        </p:nvSpPr>
        <p:spPr>
          <a:xfrm>
            <a:off x="638071" y="2866944"/>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0" y="148288"/>
            <a:ext cx="6545943" cy="400110"/>
          </a:xfrm>
          <a:prstGeom prst="rect">
            <a:avLst/>
          </a:prstGeom>
          <a:noFill/>
        </p:spPr>
        <p:txBody>
          <a:bodyPr wrap="square" rtlCol="0">
            <a:spAutoFit/>
          </a:bodyPr>
          <a:lstStyle/>
          <a:p>
            <a:r>
              <a:rPr lang="en-US" altLang="zh-CN" sz="2000" b="1" dirty="0" smtClean="0">
                <a:solidFill>
                  <a:schemeClr val="bg1"/>
                </a:solidFill>
                <a:latin typeface="Times New Roman" pitchFamily="18" charset="0"/>
                <a:cs typeface="Times New Roman" pitchFamily="18" charset="0"/>
              </a:rPr>
              <a:t>  </a:t>
            </a:r>
            <a:r>
              <a:rPr lang="en-US" altLang="zh-CN" sz="2000" dirty="0">
                <a:solidFill>
                  <a:schemeClr val="bg1"/>
                </a:solidFill>
                <a:latin typeface="Times New Roman" pitchFamily="18" charset="0"/>
                <a:cs typeface="Times New Roman" pitchFamily="18" charset="0"/>
              </a:rPr>
              <a:t>Part </a:t>
            </a:r>
            <a:r>
              <a:rPr lang="en-US" altLang="zh-CN" sz="2000" dirty="0" smtClean="0">
                <a:solidFill>
                  <a:schemeClr val="bg1"/>
                </a:solidFill>
                <a:latin typeface="Times New Roman" pitchFamily="18" charset="0"/>
                <a:cs typeface="Times New Roman" pitchFamily="18" charset="0"/>
              </a:rPr>
              <a:t>03  </a:t>
            </a:r>
            <a:r>
              <a:rPr lang="en-US" altLang="zh-CN" sz="2000" b="1" dirty="0" smtClean="0">
                <a:solidFill>
                  <a:schemeClr val="bg1"/>
                </a:solidFill>
                <a:latin typeface="Times New Roman" pitchFamily="18" charset="0"/>
                <a:cs typeface="Times New Roman" pitchFamily="18" charset="0"/>
              </a:rPr>
              <a:t>The </a:t>
            </a:r>
            <a:r>
              <a:rPr lang="en-US" altLang="zh-CN" sz="2000" b="1" dirty="0">
                <a:solidFill>
                  <a:schemeClr val="bg1"/>
                </a:solidFill>
                <a:latin typeface="Times New Roman" pitchFamily="18" charset="0"/>
                <a:cs typeface="Times New Roman" pitchFamily="18" charset="0"/>
              </a:rPr>
              <a:t>Advantage of  New Management Model</a:t>
            </a:r>
            <a:endParaRPr lang="zh-CN" altLang="en-US" sz="2000" b="1" dirty="0">
              <a:solidFill>
                <a:schemeClr val="bg1"/>
              </a:solidFill>
              <a:latin typeface="Times New Roman" pitchFamily="18" charset="0"/>
              <a:cs typeface="Times New Roman" pitchFamily="18" charset="0"/>
            </a:endParaRPr>
          </a:p>
        </p:txBody>
      </p:sp>
      <p:sp>
        <p:nvSpPr>
          <p:cNvPr id="12" name="椭圆 9"/>
          <p:cNvSpPr/>
          <p:nvPr/>
        </p:nvSpPr>
        <p:spPr>
          <a:xfrm>
            <a:off x="736603" y="4865527"/>
            <a:ext cx="235402" cy="235401"/>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椭圆 17"/>
          <p:cNvSpPr/>
          <p:nvPr/>
        </p:nvSpPr>
        <p:spPr>
          <a:xfrm>
            <a:off x="737257" y="2966957"/>
            <a:ext cx="219929" cy="235402"/>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sp>
        <p:nvSpPr>
          <p:cNvPr id="3" name="TextBox 2"/>
          <p:cNvSpPr txBox="1"/>
          <p:nvPr/>
        </p:nvSpPr>
        <p:spPr>
          <a:xfrm>
            <a:off x="1149902" y="2866944"/>
            <a:ext cx="10508697" cy="1323439"/>
          </a:xfrm>
          <a:prstGeom prst="rect">
            <a:avLst/>
          </a:prstGeom>
          <a:noFill/>
        </p:spPr>
        <p:txBody>
          <a:bodyPr wrap="square" rtlCol="0">
            <a:spAutoFit/>
          </a:bodyPr>
          <a:lstStyle/>
          <a:p>
            <a:r>
              <a:rPr lang="en-US" altLang="zh-CN" sz="2000" dirty="0" smtClean="0">
                <a:latin typeface="Times New Roman" pitchFamily="18" charset="0"/>
                <a:cs typeface="Times New Roman" pitchFamily="18" charset="0"/>
              </a:rPr>
              <a:t>The </a:t>
            </a:r>
            <a:r>
              <a:rPr lang="en-US" altLang="zh-CN" sz="2000" dirty="0">
                <a:latin typeface="Times New Roman" pitchFamily="18" charset="0"/>
                <a:cs typeface="Times New Roman" pitchFamily="18" charset="0"/>
              </a:rPr>
              <a:t>model enhances organizational efficiency. It uses human resources as the main aspect to control the entire company's business. </a:t>
            </a:r>
            <a:r>
              <a:rPr lang="en-US" altLang="zh-CN" sz="2000" dirty="0" smtClean="0">
                <a:latin typeface="Times New Roman" pitchFamily="18" charset="0"/>
                <a:cs typeface="Times New Roman" pitchFamily="18" charset="0"/>
              </a:rPr>
              <a:t>Besides, it </a:t>
            </a:r>
            <a:r>
              <a:rPr lang="en-US" altLang="zh-CN" sz="2000" dirty="0">
                <a:latin typeface="Times New Roman" pitchFamily="18" charset="0"/>
                <a:cs typeface="Times New Roman" pitchFamily="18" charset="0"/>
              </a:rPr>
              <a:t>can make the company's personnel arrangement more reasonable and efficient, and reduce staff redundancy and improve work efficiency as much as possible.</a:t>
            </a:r>
            <a:endParaRPr lang="zh-CN" altLang="en-US" sz="2000" dirty="0">
              <a:latin typeface="Times New Roman" pitchFamily="18" charset="0"/>
              <a:cs typeface="Times New Roman" pitchFamily="18" charset="0"/>
            </a:endParaRPr>
          </a:p>
        </p:txBody>
      </p:sp>
      <p:sp>
        <p:nvSpPr>
          <p:cNvPr id="4" name="TextBox 3"/>
          <p:cNvSpPr txBox="1"/>
          <p:nvPr/>
        </p:nvSpPr>
        <p:spPr>
          <a:xfrm>
            <a:off x="1149902" y="4765515"/>
            <a:ext cx="10584898" cy="1323439"/>
          </a:xfrm>
          <a:prstGeom prst="rect">
            <a:avLst/>
          </a:prstGeom>
          <a:noFill/>
        </p:spPr>
        <p:txBody>
          <a:bodyPr wrap="square" rtlCol="0">
            <a:spAutoFit/>
          </a:bodyPr>
          <a:lstStyle/>
          <a:p>
            <a:r>
              <a:rPr lang="en-US" altLang="zh-CN" sz="2000" dirty="0" smtClean="0">
                <a:latin typeface="Times New Roman" pitchFamily="18" charset="0"/>
                <a:cs typeface="Times New Roman" pitchFamily="18" charset="0"/>
              </a:rPr>
              <a:t>The </a:t>
            </a:r>
            <a:r>
              <a:rPr lang="en-US" altLang="zh-CN" sz="2000" dirty="0">
                <a:latin typeface="Times New Roman" pitchFamily="18" charset="0"/>
                <a:cs typeface="Times New Roman" pitchFamily="18" charset="0"/>
              </a:rPr>
              <a:t>model focuses on implementation. We often don't pay enough attention to implementation. This is a weakness for us. We need to pay more attention to the status of the process and the response measures, and then how to make a reasonable distribution of personnel.</a:t>
            </a:r>
            <a:endParaRPr lang="zh-CN" altLang="zh-CN" sz="2000" dirty="0">
              <a:latin typeface="Times New Roman" pitchFamily="18" charset="0"/>
              <a:cs typeface="Times New Roman" pitchFamily="18" charset="0"/>
            </a:endParaRPr>
          </a:p>
          <a:p>
            <a:endParaRPr lang="zh-CN" alt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718720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05275" y="561975"/>
            <a:ext cx="7524750" cy="57340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8581051" y="4849314"/>
            <a:ext cx="2279490" cy="757706"/>
            <a:chOff x="2292856" y="3022067"/>
            <a:chExt cx="2279490" cy="757706"/>
          </a:xfrm>
        </p:grpSpPr>
        <p:sp>
          <p:nvSpPr>
            <p:cNvPr id="11" name="文本框 10"/>
            <p:cNvSpPr txBox="1"/>
            <p:nvPr/>
          </p:nvSpPr>
          <p:spPr>
            <a:xfrm>
              <a:off x="2292856" y="3022067"/>
              <a:ext cx="2279490" cy="523220"/>
            </a:xfrm>
            <a:prstGeom prst="rect">
              <a:avLst/>
            </a:prstGeom>
            <a:noFill/>
          </p:spPr>
          <p:txBody>
            <a:bodyPr wrap="none" rtlCol="0">
              <a:spAutoFit/>
              <a:scene3d>
                <a:camera prst="orthographicFront"/>
                <a:lightRig rig="threePt" dir="t"/>
              </a:scene3d>
              <a:sp3d contourW="12700"/>
            </a:bodyPr>
            <a:lstStyle/>
            <a:p>
              <a:pPr algn="r"/>
              <a:r>
                <a:rPr lang="en-US" altLang="zh-CN" sz="2800" b="1" dirty="0" smtClean="0">
                  <a:solidFill>
                    <a:schemeClr val="bg1"/>
                  </a:solidFill>
                </a:rPr>
                <a:t>Comparison</a:t>
              </a:r>
              <a:endParaRPr lang="zh-CN" altLang="en-US" sz="2800" b="1" dirty="0">
                <a:solidFill>
                  <a:schemeClr val="bg1"/>
                </a:solidFill>
              </a:endParaRPr>
            </a:p>
          </p:txBody>
        </p:sp>
        <p:sp>
          <p:nvSpPr>
            <p:cNvPr id="12" name="文本框 11"/>
            <p:cNvSpPr txBox="1"/>
            <p:nvPr/>
          </p:nvSpPr>
          <p:spPr>
            <a:xfrm>
              <a:off x="4387680" y="3518163"/>
              <a:ext cx="184666" cy="261610"/>
            </a:xfrm>
            <a:prstGeom prst="rect">
              <a:avLst/>
            </a:prstGeom>
            <a:noFill/>
          </p:spPr>
          <p:txBody>
            <a:bodyPr wrap="none" rtlCol="0">
              <a:spAutoFit/>
              <a:scene3d>
                <a:camera prst="orthographicFront"/>
                <a:lightRig rig="threePt" dir="t"/>
              </a:scene3d>
              <a:sp3d contourW="12700"/>
            </a:bodyPr>
            <a:lstStyle/>
            <a:p>
              <a:pPr algn="r"/>
              <a:endParaRPr lang="zh-CN" altLang="en-US" sz="1100" dirty="0">
                <a:solidFill>
                  <a:schemeClr val="bg1"/>
                </a:solidFill>
              </a:endParaRPr>
            </a:p>
          </p:txBody>
        </p:sp>
      </p:grpSp>
      <p:sp>
        <p:nvSpPr>
          <p:cNvPr id="10" name="文本框 9"/>
          <p:cNvSpPr txBox="1"/>
          <p:nvPr/>
        </p:nvSpPr>
        <p:spPr>
          <a:xfrm>
            <a:off x="9530360" y="3510867"/>
            <a:ext cx="1441420" cy="1446550"/>
          </a:xfrm>
          <a:prstGeom prst="rect">
            <a:avLst/>
          </a:prstGeom>
          <a:noFill/>
        </p:spPr>
        <p:txBody>
          <a:bodyPr wrap="none" rtlCol="0">
            <a:spAutoFit/>
            <a:scene3d>
              <a:camera prst="orthographicFront"/>
              <a:lightRig rig="threePt" dir="t"/>
            </a:scene3d>
            <a:sp3d contourW="12700"/>
          </a:bodyPr>
          <a:lstStyle/>
          <a:p>
            <a:pPr algn="r"/>
            <a:r>
              <a:rPr lang="en-US" altLang="zh-CN" sz="8800" b="1" dirty="0">
                <a:solidFill>
                  <a:schemeClr val="bg1"/>
                </a:solidFill>
              </a:rPr>
              <a:t>05</a:t>
            </a:r>
            <a:endParaRPr lang="zh-CN" altLang="en-US" sz="8800" b="1" dirty="0">
              <a:solidFill>
                <a:schemeClr val="bg1"/>
              </a:solidFill>
            </a:endParaRPr>
          </a:p>
        </p:txBody>
      </p:sp>
      <p:pic>
        <p:nvPicPr>
          <p:cNvPr id="17" name="图片占位符 16"/>
          <p:cNvPicPr>
            <a:picLocks noGrp="1" noChangeAspect="1"/>
          </p:cNvPicPr>
          <p:nvPr>
            <p:ph type="pic" sz="quarter" idx="10"/>
          </p:nvPr>
        </p:nvPicPr>
        <p:blipFill>
          <a:blip r:embed="rId3" cstate="print">
            <a:grayscl/>
            <a:extLst>
              <a:ext uri="{28A0092B-C50C-407E-A947-70E740481C1C}">
                <a14:useLocalDpi xmlns:a14="http://schemas.microsoft.com/office/drawing/2010/main" val="0"/>
              </a:ext>
            </a:extLst>
          </a:blip>
          <a:srcRect t="10197" b="10197"/>
          <a:stretch>
            <a:fillRect/>
          </a:stretch>
        </p:blipFill>
        <p:spPr/>
      </p:pic>
      <p:pic>
        <p:nvPicPr>
          <p:cNvPr id="19" name="图片占位符 18"/>
          <p:cNvPicPr>
            <a:picLocks noGrp="1" noChangeAspect="1"/>
          </p:cNvPicPr>
          <p:nvPr>
            <p:ph type="pic" sz="quarter" idx="11"/>
          </p:nvPr>
        </p:nvPicPr>
        <p:blipFill>
          <a:blip r:embed="rId4" cstate="print">
            <a:grayscl/>
            <a:extLst>
              <a:ext uri="{28A0092B-C50C-407E-A947-70E740481C1C}">
                <a14:useLocalDpi xmlns:a14="http://schemas.microsoft.com/office/drawing/2010/main" val="0"/>
              </a:ext>
            </a:extLst>
          </a:blip>
          <a:srcRect t="10161" b="10161"/>
          <a:stretch>
            <a:fillRect/>
          </a:stretch>
        </p:blipFill>
        <p:spPr/>
      </p:pic>
      <p:pic>
        <p:nvPicPr>
          <p:cNvPr id="21" name="图片占位符 20"/>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t="10197" b="10197"/>
          <a:stretch>
            <a:fillRect/>
          </a:stretch>
        </p:blipFill>
        <p:spPr/>
      </p:pic>
    </p:spTree>
    <p:extLst>
      <p:ext uri="{BB962C8B-B14F-4D97-AF65-F5344CB8AC3E}">
        <p14:creationId xmlns:p14="http://schemas.microsoft.com/office/powerpoint/2010/main" val="19581654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灯片编号占位符 34"/>
          <p:cNvSpPr>
            <a:spLocks noGrp="1"/>
          </p:cNvSpPr>
          <p:nvPr>
            <p:ph type="sldNum" sz="quarter" idx="4"/>
          </p:nvPr>
        </p:nvSpPr>
        <p:spPr/>
        <p:txBody>
          <a:bodyPr/>
          <a:lstStyle/>
          <a:p>
            <a:fld id="{1E5B29A9-5820-46BE-83DA-BE1F926704E3}" type="slidenum">
              <a:rPr lang="zh-CN" altLang="en-US" smtClean="0"/>
              <a:pPr/>
              <a:t>27</a:t>
            </a:fld>
            <a:endParaRPr lang="zh-CN" altLang="en-US" dirty="0"/>
          </a:p>
        </p:txBody>
      </p:sp>
      <p:pic>
        <p:nvPicPr>
          <p:cNvPr id="9" name="图片 8"/>
          <p:cNvPicPr>
            <a:picLocks noChangeAspect="1"/>
          </p:cNvPicPr>
          <p:nvPr/>
        </p:nvPicPr>
        <p:blipFill>
          <a:blip r:embed="rId3"/>
          <a:stretch>
            <a:fillRect/>
          </a:stretch>
        </p:blipFill>
        <p:spPr>
          <a:xfrm>
            <a:off x="1955800" y="1143000"/>
            <a:ext cx="8280400" cy="4559300"/>
          </a:xfrm>
          <a:prstGeom prst="rect">
            <a:avLst/>
          </a:prstGeom>
        </p:spPr>
      </p:pic>
    </p:spTree>
    <p:extLst>
      <p:ext uri="{BB962C8B-B14F-4D97-AF65-F5344CB8AC3E}">
        <p14:creationId xmlns:p14="http://schemas.microsoft.com/office/powerpoint/2010/main" val="2222628084"/>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灯片编号占位符 34"/>
          <p:cNvSpPr>
            <a:spLocks noGrp="1"/>
          </p:cNvSpPr>
          <p:nvPr>
            <p:ph type="sldNum" sz="quarter" idx="4"/>
          </p:nvPr>
        </p:nvSpPr>
        <p:spPr/>
        <p:txBody>
          <a:bodyPr/>
          <a:lstStyle/>
          <a:p>
            <a:fld id="{1E5B29A9-5820-46BE-83DA-BE1F926704E3}" type="slidenum">
              <a:rPr lang="zh-CN" altLang="en-US" smtClean="0"/>
              <a:pPr/>
              <a:t>28</a:t>
            </a:fld>
            <a:endParaRPr lang="zh-CN" altLang="en-US" dirty="0"/>
          </a:p>
        </p:txBody>
      </p:sp>
      <p:pic>
        <p:nvPicPr>
          <p:cNvPr id="3" name="图片 2"/>
          <p:cNvPicPr>
            <a:picLocks noChangeAspect="1"/>
          </p:cNvPicPr>
          <p:nvPr/>
        </p:nvPicPr>
        <p:blipFill>
          <a:blip r:embed="rId3"/>
          <a:stretch>
            <a:fillRect/>
          </a:stretch>
        </p:blipFill>
        <p:spPr>
          <a:xfrm>
            <a:off x="1308052" y="1312612"/>
            <a:ext cx="9527950" cy="4326913"/>
          </a:xfrm>
          <a:prstGeom prst="rect">
            <a:avLst/>
          </a:prstGeom>
        </p:spPr>
      </p:pic>
    </p:spTree>
    <p:extLst>
      <p:ext uri="{BB962C8B-B14F-4D97-AF65-F5344CB8AC3E}">
        <p14:creationId xmlns:p14="http://schemas.microsoft.com/office/powerpoint/2010/main" val="3849926954"/>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灯片编号占位符 34"/>
          <p:cNvSpPr>
            <a:spLocks noGrp="1"/>
          </p:cNvSpPr>
          <p:nvPr>
            <p:ph type="sldNum" sz="quarter" idx="4"/>
          </p:nvPr>
        </p:nvSpPr>
        <p:spPr/>
        <p:txBody>
          <a:bodyPr/>
          <a:lstStyle/>
          <a:p>
            <a:fld id="{1E5B29A9-5820-46BE-83DA-BE1F926704E3}" type="slidenum">
              <a:rPr lang="zh-CN" altLang="en-US" smtClean="0"/>
              <a:pPr/>
              <a:t>29</a:t>
            </a:fld>
            <a:endParaRPr lang="zh-CN" altLang="en-US" dirty="0"/>
          </a:p>
        </p:txBody>
      </p:sp>
      <p:pic>
        <p:nvPicPr>
          <p:cNvPr id="5" name="图片 4"/>
          <p:cNvPicPr>
            <a:picLocks noChangeAspect="1"/>
          </p:cNvPicPr>
          <p:nvPr/>
        </p:nvPicPr>
        <p:blipFill>
          <a:blip r:embed="rId3"/>
          <a:stretch>
            <a:fillRect/>
          </a:stretch>
        </p:blipFill>
        <p:spPr>
          <a:xfrm>
            <a:off x="2070100" y="1307348"/>
            <a:ext cx="8039100" cy="4305300"/>
          </a:xfrm>
          <a:prstGeom prst="rect">
            <a:avLst/>
          </a:prstGeom>
        </p:spPr>
      </p:pic>
    </p:spTree>
    <p:extLst>
      <p:ext uri="{BB962C8B-B14F-4D97-AF65-F5344CB8AC3E}">
        <p14:creationId xmlns:p14="http://schemas.microsoft.com/office/powerpoint/2010/main" val="3907659165"/>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5687" y="1900918"/>
            <a:ext cx="10080625" cy="305616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1999</a:t>
            </a:r>
            <a:endParaRPr lang="zh-CN" altLang="en-US" dirty="0"/>
          </a:p>
        </p:txBody>
      </p:sp>
      <p:sp>
        <p:nvSpPr>
          <p:cNvPr id="4" name="矩形: 圆角 3"/>
          <p:cNvSpPr/>
          <p:nvPr/>
        </p:nvSpPr>
        <p:spPr>
          <a:xfrm>
            <a:off x="9049657"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4"/>
          <p:cNvSpPr/>
          <p:nvPr/>
        </p:nvSpPr>
        <p:spPr>
          <a:xfrm>
            <a:off x="9149670" y="5362849"/>
            <a:ext cx="235402" cy="235401"/>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矩形: 圆角 7"/>
          <p:cNvSpPr/>
          <p:nvPr/>
        </p:nvSpPr>
        <p:spPr>
          <a:xfrm>
            <a:off x="9565640"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8"/>
          <p:cNvSpPr/>
          <p:nvPr/>
        </p:nvSpPr>
        <p:spPr>
          <a:xfrm>
            <a:off x="9665653" y="5362849"/>
            <a:ext cx="235402" cy="235402"/>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矩形: 圆角 10"/>
          <p:cNvSpPr/>
          <p:nvPr/>
        </p:nvSpPr>
        <p:spPr>
          <a:xfrm>
            <a:off x="10081623"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11"/>
          <p:cNvSpPr/>
          <p:nvPr/>
        </p:nvSpPr>
        <p:spPr>
          <a:xfrm>
            <a:off x="10181636" y="5363975"/>
            <a:ext cx="235402" cy="233149"/>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矩形: 圆角 13"/>
          <p:cNvSpPr/>
          <p:nvPr/>
        </p:nvSpPr>
        <p:spPr>
          <a:xfrm>
            <a:off x="10597606"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4"/>
          <p:cNvSpPr/>
          <p:nvPr/>
        </p:nvSpPr>
        <p:spPr>
          <a:xfrm>
            <a:off x="10716767" y="5362849"/>
            <a:ext cx="197107" cy="235402"/>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8" name="组合 27"/>
          <p:cNvGrpSpPr/>
          <p:nvPr/>
        </p:nvGrpSpPr>
        <p:grpSpPr>
          <a:xfrm>
            <a:off x="8533674" y="5262836"/>
            <a:ext cx="435428" cy="435428"/>
            <a:chOff x="8533674" y="5262836"/>
            <a:chExt cx="435428" cy="435428"/>
          </a:xfrm>
        </p:grpSpPr>
        <p:sp>
          <p:nvSpPr>
            <p:cNvPr id="29" name="矩形: 圆角 28"/>
            <p:cNvSpPr/>
            <p:nvPr/>
          </p:nvSpPr>
          <p:spPr>
            <a:xfrm>
              <a:off x="8533674"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17"/>
            <p:cNvSpPr/>
            <p:nvPr/>
          </p:nvSpPr>
          <p:spPr>
            <a:xfrm>
              <a:off x="8641423" y="5362849"/>
              <a:ext cx="219929" cy="235402"/>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3"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3200" b="1" dirty="0">
                <a:latin typeface="+mn-ea"/>
              </a:rPr>
              <a:t>Problems</a:t>
            </a:r>
            <a:endParaRPr lang="en-US" sz="3200" b="1" dirty="0">
              <a:latin typeface="+mn-ea"/>
            </a:endParaRPr>
          </a:p>
        </p:txBody>
      </p:sp>
      <p:sp>
        <p:nvSpPr>
          <p:cNvPr id="25" name="灯片编号占位符 24"/>
          <p:cNvSpPr>
            <a:spLocks noGrp="1"/>
          </p:cNvSpPr>
          <p:nvPr>
            <p:ph type="sldNum" sz="quarter" idx="10"/>
          </p:nvPr>
        </p:nvSpPr>
        <p:spPr/>
        <p:txBody>
          <a:bodyPr/>
          <a:lstStyle/>
          <a:p>
            <a:fld id="{1E5B29A9-5820-46BE-83DA-BE1F926704E3}" type="slidenum">
              <a:rPr lang="zh-CN" altLang="en-US" smtClean="0"/>
              <a:pPr/>
              <a:t>3</a:t>
            </a:fld>
            <a:endParaRPr lang="zh-CN" altLang="en-US" dirty="0"/>
          </a:p>
        </p:txBody>
      </p:sp>
      <p:sp>
        <p:nvSpPr>
          <p:cNvPr id="6" name="文本框 5">
            <a:extLst>
              <a:ext uri="{FF2B5EF4-FFF2-40B4-BE49-F238E27FC236}">
                <a16:creationId xmlns:a16="http://schemas.microsoft.com/office/drawing/2014/main" xmlns="" id="{39D5200D-08E8-4AB1-BE38-B032C65A1686}"/>
              </a:ext>
            </a:extLst>
          </p:cNvPr>
          <p:cNvSpPr txBox="1"/>
          <p:nvPr/>
        </p:nvSpPr>
        <p:spPr>
          <a:xfrm>
            <a:off x="1533525" y="2090172"/>
            <a:ext cx="9064081" cy="2677656"/>
          </a:xfrm>
          <a:prstGeom prst="rect">
            <a:avLst/>
          </a:prstGeom>
          <a:noFill/>
        </p:spPr>
        <p:txBody>
          <a:bodyPr wrap="square" rtlCol="0">
            <a:spAutoFit/>
          </a:bodyPr>
          <a:lstStyle/>
          <a:p>
            <a:r>
              <a:rPr lang="en-US" altLang="zh-CN" sz="2400" b="1" dirty="0">
                <a:solidFill>
                  <a:schemeClr val="bg2">
                    <a:lumMod val="25000"/>
                  </a:schemeClr>
                </a:solidFill>
                <a:latin typeface="Times New Roman" panose="02020603050405020304" pitchFamily="18" charset="0"/>
                <a:cs typeface="Times New Roman" panose="02020603050405020304" pitchFamily="18" charset="0"/>
              </a:rPr>
              <a:t>1999</a:t>
            </a:r>
            <a:r>
              <a:rPr lang="zh-CN" altLang="en-US" sz="2400" dirty="0">
                <a:solidFill>
                  <a:schemeClr val="bg2">
                    <a:lumMod val="25000"/>
                  </a:schemeClr>
                </a:solidFill>
                <a:latin typeface="Times New Roman" panose="02020603050405020304" pitchFamily="18" charset="0"/>
                <a:cs typeface="Times New Roman" panose="02020603050405020304" pitchFamily="18" charset="0"/>
              </a:rPr>
              <a:t>：</a:t>
            </a:r>
            <a:r>
              <a:rPr lang="en-US" altLang="zh-CN" sz="2400" dirty="0">
                <a:solidFill>
                  <a:schemeClr val="bg2">
                    <a:lumMod val="25000"/>
                  </a:schemeClr>
                </a:solidFill>
                <a:latin typeface="Times New Roman" panose="02020603050405020304" pitchFamily="18" charset="0"/>
                <a:cs typeface="Times New Roman" panose="02020603050405020304" pitchFamily="18" charset="0"/>
              </a:rPr>
              <a:t>In 1999, Canon made a great success in the European and American market with a price less than 15% of Xerox. </a:t>
            </a:r>
          </a:p>
          <a:p>
            <a:endParaRPr lang="en-US" altLang="zh-CN" sz="24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CN" sz="2400" b="1" dirty="0">
                <a:solidFill>
                  <a:schemeClr val="bg2">
                    <a:lumMod val="25000"/>
                  </a:schemeClr>
                </a:solidFill>
                <a:latin typeface="Times New Roman" panose="02020603050405020304" pitchFamily="18" charset="0"/>
                <a:cs typeface="Times New Roman" panose="02020603050405020304" pitchFamily="18" charset="0"/>
              </a:rPr>
              <a:t>2000</a:t>
            </a:r>
            <a:r>
              <a:rPr lang="zh-CN" altLang="en-US" sz="2400" dirty="0">
                <a:solidFill>
                  <a:schemeClr val="bg2">
                    <a:lumMod val="25000"/>
                  </a:schemeClr>
                </a:solidFill>
                <a:latin typeface="Times New Roman" panose="02020603050405020304" pitchFamily="18" charset="0"/>
                <a:cs typeface="Times New Roman" panose="02020603050405020304" pitchFamily="18" charset="0"/>
              </a:rPr>
              <a:t>：</a:t>
            </a:r>
            <a:r>
              <a:rPr lang="en-US" altLang="zh-CN" sz="2400" dirty="0">
                <a:solidFill>
                  <a:schemeClr val="bg2">
                    <a:lumMod val="25000"/>
                  </a:schemeClr>
                </a:solidFill>
                <a:latin typeface="Times New Roman" panose="02020603050405020304" pitchFamily="18" charset="0"/>
                <a:cs typeface="Times New Roman" panose="02020603050405020304" pitchFamily="18" charset="0"/>
              </a:rPr>
              <a:t>In 2000, Xerox found itself on the brink of bankruptcy and faced a series of problems. </a:t>
            </a:r>
          </a:p>
          <a:p>
            <a:endParaRPr lang="en-US" altLang="zh-CN" sz="24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CN" sz="2400" b="1" dirty="0">
                <a:solidFill>
                  <a:schemeClr val="bg2">
                    <a:lumMod val="25000"/>
                  </a:schemeClr>
                </a:solidFill>
                <a:latin typeface="Times New Roman" panose="02020603050405020304" pitchFamily="18" charset="0"/>
                <a:cs typeface="Times New Roman" panose="02020603050405020304" pitchFamily="18" charset="0"/>
              </a:rPr>
              <a:t>2001</a:t>
            </a:r>
            <a:r>
              <a:rPr lang="zh-CN" altLang="en-US" sz="2400" dirty="0">
                <a:solidFill>
                  <a:schemeClr val="bg2">
                    <a:lumMod val="25000"/>
                  </a:schemeClr>
                </a:solidFill>
                <a:latin typeface="Times New Roman" panose="02020603050405020304" pitchFamily="18" charset="0"/>
                <a:cs typeface="Times New Roman" panose="02020603050405020304" pitchFamily="18" charset="0"/>
              </a:rPr>
              <a:t>：</a:t>
            </a:r>
            <a:r>
              <a:rPr lang="en-US" altLang="zh-CN" sz="2400" dirty="0">
                <a:solidFill>
                  <a:schemeClr val="bg2">
                    <a:lumMod val="25000"/>
                  </a:schemeClr>
                </a:solidFill>
                <a:latin typeface="Times New Roman" panose="02020603050405020304" pitchFamily="18" charset="0"/>
                <a:cs typeface="Times New Roman" panose="02020603050405020304" pitchFamily="18" charset="0"/>
              </a:rPr>
              <a:t>In 2001, the stock price of Xerox fell and fell, into a serious loss.</a:t>
            </a:r>
            <a:endParaRPr lang="zh-CN" altLang="en-US"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567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p:cTn id="16" dur="500" fill="hold"/>
                                        <p:tgtEl>
                                          <p:spTgt spid="31"/>
                                        </p:tgtEl>
                                        <p:attrNameLst>
                                          <p:attrName>ppt_w</p:attrName>
                                        </p:attrNameLst>
                                      </p:cBhvr>
                                      <p:tavLst>
                                        <p:tav tm="0">
                                          <p:val>
                                            <p:fltVal val="0"/>
                                          </p:val>
                                        </p:tav>
                                        <p:tav tm="100000">
                                          <p:val>
                                            <p:strVal val="#ppt_w"/>
                                          </p:val>
                                        </p:tav>
                                      </p:tavLst>
                                    </p:anim>
                                    <p:anim calcmode="lin" valueType="num">
                                      <p:cBhvr>
                                        <p:cTn id="17" dur="500" fill="hold"/>
                                        <p:tgtEl>
                                          <p:spTgt spid="31"/>
                                        </p:tgtEl>
                                        <p:attrNameLst>
                                          <p:attrName>ppt_h</p:attrName>
                                        </p:attrNameLst>
                                      </p:cBhvr>
                                      <p:tavLst>
                                        <p:tav tm="0">
                                          <p:val>
                                            <p:fltVal val="0"/>
                                          </p:val>
                                        </p:tav>
                                        <p:tav tm="100000">
                                          <p:val>
                                            <p:strVal val="#ppt_h"/>
                                          </p:val>
                                        </p:tav>
                                      </p:tavLst>
                                    </p:anim>
                                    <p:animEffect transition="in" filter="fade">
                                      <p:cBhvr>
                                        <p:cTn id="18" dur="500"/>
                                        <p:tgtEl>
                                          <p:spTgt spid="3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p:cTn id="26" dur="500" fill="hold"/>
                                        <p:tgtEl>
                                          <p:spTgt spid="33"/>
                                        </p:tgtEl>
                                        <p:attrNameLst>
                                          <p:attrName>ppt_w</p:attrName>
                                        </p:attrNameLst>
                                      </p:cBhvr>
                                      <p:tavLst>
                                        <p:tav tm="0">
                                          <p:val>
                                            <p:fltVal val="0"/>
                                          </p:val>
                                        </p:tav>
                                        <p:tav tm="100000">
                                          <p:val>
                                            <p:strVal val="#ppt_w"/>
                                          </p:val>
                                        </p:tav>
                                      </p:tavLst>
                                    </p:anim>
                                    <p:anim calcmode="lin" valueType="num">
                                      <p:cBhvr>
                                        <p:cTn id="27" dur="500" fill="hold"/>
                                        <p:tgtEl>
                                          <p:spTgt spid="33"/>
                                        </p:tgtEl>
                                        <p:attrNameLst>
                                          <p:attrName>ppt_h</p:attrName>
                                        </p:attrNameLst>
                                      </p:cBhvr>
                                      <p:tavLst>
                                        <p:tav tm="0">
                                          <p:val>
                                            <p:fltVal val="0"/>
                                          </p:val>
                                        </p:tav>
                                        <p:tav tm="100000">
                                          <p:val>
                                            <p:strVal val="#ppt_h"/>
                                          </p:val>
                                        </p:tav>
                                      </p:tavLst>
                                    </p:anim>
                                    <p:animEffect transition="in" filter="fade">
                                      <p:cBhvr>
                                        <p:cTn id="28" dur="500"/>
                                        <p:tgtEl>
                                          <p:spTgt spid="3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p:cTn id="36" dur="500" fill="hold"/>
                                        <p:tgtEl>
                                          <p:spTgt spid="32"/>
                                        </p:tgtEl>
                                        <p:attrNameLst>
                                          <p:attrName>ppt_w</p:attrName>
                                        </p:attrNameLst>
                                      </p:cBhvr>
                                      <p:tavLst>
                                        <p:tav tm="0">
                                          <p:val>
                                            <p:fltVal val="0"/>
                                          </p:val>
                                        </p:tav>
                                        <p:tav tm="100000">
                                          <p:val>
                                            <p:strVal val="#ppt_w"/>
                                          </p:val>
                                        </p:tav>
                                      </p:tavLst>
                                    </p:anim>
                                    <p:anim calcmode="lin" valueType="num">
                                      <p:cBhvr>
                                        <p:cTn id="37" dur="500" fill="hold"/>
                                        <p:tgtEl>
                                          <p:spTgt spid="32"/>
                                        </p:tgtEl>
                                        <p:attrNameLst>
                                          <p:attrName>ppt_h</p:attrName>
                                        </p:attrNameLst>
                                      </p:cBhvr>
                                      <p:tavLst>
                                        <p:tav tm="0">
                                          <p:val>
                                            <p:fltVal val="0"/>
                                          </p:val>
                                        </p:tav>
                                        <p:tav tm="100000">
                                          <p:val>
                                            <p:strVal val="#ppt_h"/>
                                          </p:val>
                                        </p:tav>
                                      </p:tavLst>
                                    </p:anim>
                                    <p:animEffect transition="in" filter="fade">
                                      <p:cBhvr>
                                        <p:cTn id="38" dur="500"/>
                                        <p:tgtEl>
                                          <p:spTgt spid="32"/>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 calcmode="lin" valueType="num">
                                      <p:cBhvr>
                                        <p:cTn id="46" dur="500" fill="hold"/>
                                        <p:tgtEl>
                                          <p:spTgt spid="34"/>
                                        </p:tgtEl>
                                        <p:attrNameLst>
                                          <p:attrName>ppt_w</p:attrName>
                                        </p:attrNameLst>
                                      </p:cBhvr>
                                      <p:tavLst>
                                        <p:tav tm="0">
                                          <p:val>
                                            <p:fltVal val="0"/>
                                          </p:val>
                                        </p:tav>
                                        <p:tav tm="100000">
                                          <p:val>
                                            <p:strVal val="#ppt_w"/>
                                          </p:val>
                                        </p:tav>
                                      </p:tavLst>
                                    </p:anim>
                                    <p:anim calcmode="lin" valueType="num">
                                      <p:cBhvr>
                                        <p:cTn id="47" dur="500" fill="hold"/>
                                        <p:tgtEl>
                                          <p:spTgt spid="34"/>
                                        </p:tgtEl>
                                        <p:attrNameLst>
                                          <p:attrName>ppt_h</p:attrName>
                                        </p:attrNameLst>
                                      </p:cBhvr>
                                      <p:tavLst>
                                        <p:tav tm="0">
                                          <p:val>
                                            <p:fltVal val="0"/>
                                          </p:val>
                                        </p:tav>
                                        <p:tav tm="100000">
                                          <p:val>
                                            <p:strVal val="#ppt_h"/>
                                          </p:val>
                                        </p:tav>
                                      </p:tavLst>
                                    </p:anim>
                                    <p:animEffect transition="in" filter="fade">
                                      <p:cBhvr>
                                        <p:cTn id="48" dur="500"/>
                                        <p:tgtEl>
                                          <p:spTgt spid="34"/>
                                        </p:tgtEl>
                                      </p:cBhvr>
                                    </p:animEffect>
                                  </p:childTnLst>
                                </p:cTn>
                              </p:par>
                              <p:par>
                                <p:cTn id="49" presetID="53" presetClass="entr" presetSubtype="16"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500" fill="hold"/>
                                        <p:tgtEl>
                                          <p:spTgt spid="28"/>
                                        </p:tgtEl>
                                        <p:attrNameLst>
                                          <p:attrName>ppt_w</p:attrName>
                                        </p:attrNameLst>
                                      </p:cBhvr>
                                      <p:tavLst>
                                        <p:tav tm="0">
                                          <p:val>
                                            <p:fltVal val="0"/>
                                          </p:val>
                                        </p:tav>
                                        <p:tav tm="100000">
                                          <p:val>
                                            <p:strVal val="#ppt_w"/>
                                          </p:val>
                                        </p:tav>
                                      </p:tavLst>
                                    </p:anim>
                                    <p:anim calcmode="lin" valueType="num">
                                      <p:cBhvr>
                                        <p:cTn id="52" dur="500" fill="hold"/>
                                        <p:tgtEl>
                                          <p:spTgt spid="28"/>
                                        </p:tgtEl>
                                        <p:attrNameLst>
                                          <p:attrName>ppt_h</p:attrName>
                                        </p:attrNameLst>
                                      </p:cBhvr>
                                      <p:tavLst>
                                        <p:tav tm="0">
                                          <p:val>
                                            <p:fltVal val="0"/>
                                          </p:val>
                                        </p:tav>
                                        <p:tav tm="100000">
                                          <p:val>
                                            <p:strVal val="#ppt_h"/>
                                          </p:val>
                                        </p:tav>
                                      </p:tavLst>
                                    </p:anim>
                                    <p:animEffect transition="in" filter="fade">
                                      <p:cBhvr>
                                        <p:cTn id="5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31" grpId="0" animBg="1"/>
      <p:bldP spid="8" grpId="0" animBg="1"/>
      <p:bldP spid="33" grpId="0" animBg="1"/>
      <p:bldP spid="11" grpId="0" animBg="1"/>
      <p:bldP spid="32" grpId="0" animBg="1"/>
      <p:bldP spid="14" grpId="0" animBg="1"/>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灯片编号占位符 34"/>
          <p:cNvSpPr>
            <a:spLocks noGrp="1"/>
          </p:cNvSpPr>
          <p:nvPr>
            <p:ph type="sldNum" sz="quarter" idx="4"/>
          </p:nvPr>
        </p:nvSpPr>
        <p:spPr/>
        <p:txBody>
          <a:bodyPr/>
          <a:lstStyle/>
          <a:p>
            <a:fld id="{1E5B29A9-5820-46BE-83DA-BE1F926704E3}" type="slidenum">
              <a:rPr lang="zh-CN" altLang="en-US" smtClean="0"/>
              <a:pPr/>
              <a:t>30</a:t>
            </a:fld>
            <a:endParaRPr lang="zh-CN" altLang="en-US" dirty="0"/>
          </a:p>
        </p:txBody>
      </p:sp>
      <p:pic>
        <p:nvPicPr>
          <p:cNvPr id="4" name="图片 3"/>
          <p:cNvPicPr>
            <a:picLocks noChangeAspect="1"/>
          </p:cNvPicPr>
          <p:nvPr/>
        </p:nvPicPr>
        <p:blipFill>
          <a:blip r:embed="rId3"/>
          <a:stretch>
            <a:fillRect/>
          </a:stretch>
        </p:blipFill>
        <p:spPr>
          <a:xfrm>
            <a:off x="1254248" y="1535990"/>
            <a:ext cx="9620381" cy="3842102"/>
          </a:xfrm>
          <a:prstGeom prst="rect">
            <a:avLst/>
          </a:prstGeom>
        </p:spPr>
      </p:pic>
    </p:spTree>
    <p:extLst>
      <p:ext uri="{BB962C8B-B14F-4D97-AF65-F5344CB8AC3E}">
        <p14:creationId xmlns:p14="http://schemas.microsoft.com/office/powerpoint/2010/main" val="251082209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375214" y="2336864"/>
            <a:ext cx="6711385" cy="523220"/>
          </a:xfrm>
          <a:prstGeom prst="rect">
            <a:avLst/>
          </a:prstGeom>
          <a:noFill/>
        </p:spPr>
        <p:txBody>
          <a:bodyPr wrap="square" rtlCol="0">
            <a:spAutoFit/>
            <a:scene3d>
              <a:camera prst="orthographicFront"/>
              <a:lightRig rig="threePt" dir="t"/>
            </a:scene3d>
            <a:sp3d contourW="12700"/>
          </a:bodyPr>
          <a:lstStyle/>
          <a:p>
            <a:pPr algn="ctr"/>
            <a:r>
              <a:rPr lang="en-US" altLang="zh-CN" sz="2800" dirty="0">
                <a:solidFill>
                  <a:schemeClr val="bg1">
                    <a:lumMod val="50000"/>
                  </a:schemeClr>
                </a:solidFill>
              </a:rPr>
              <a:t>Build a new management team</a:t>
            </a:r>
          </a:p>
        </p:txBody>
      </p:sp>
      <p:sp>
        <p:nvSpPr>
          <p:cNvPr id="18" name="文本框 17"/>
          <p:cNvSpPr txBox="1"/>
          <p:nvPr/>
        </p:nvSpPr>
        <p:spPr>
          <a:xfrm>
            <a:off x="414971" y="3711825"/>
            <a:ext cx="7296466" cy="523220"/>
          </a:xfrm>
          <a:prstGeom prst="rect">
            <a:avLst/>
          </a:prstGeom>
          <a:noFill/>
        </p:spPr>
        <p:txBody>
          <a:bodyPr wrap="square" rtlCol="0">
            <a:spAutoFit/>
            <a:scene3d>
              <a:camera prst="orthographicFront"/>
              <a:lightRig rig="threePt" dir="t"/>
            </a:scene3d>
            <a:sp3d contourW="12700"/>
          </a:bodyPr>
          <a:lstStyle/>
          <a:p>
            <a:pPr algn="ctr"/>
            <a:r>
              <a:rPr lang="en-US" altLang="zh-CN" sz="2800" dirty="0">
                <a:solidFill>
                  <a:schemeClr val="bg1">
                    <a:lumMod val="50000"/>
                  </a:schemeClr>
                </a:solidFill>
              </a:rPr>
              <a:t>Restore the company to profitability</a:t>
            </a:r>
          </a:p>
        </p:txBody>
      </p:sp>
      <p:sp>
        <p:nvSpPr>
          <p:cNvPr id="19" name="文本框 18"/>
          <p:cNvSpPr txBox="1"/>
          <p:nvPr/>
        </p:nvSpPr>
        <p:spPr>
          <a:xfrm>
            <a:off x="-170110" y="5086787"/>
            <a:ext cx="7147379" cy="523220"/>
          </a:xfrm>
          <a:prstGeom prst="rect">
            <a:avLst/>
          </a:prstGeom>
          <a:noFill/>
        </p:spPr>
        <p:txBody>
          <a:bodyPr wrap="square" rtlCol="0">
            <a:spAutoFit/>
            <a:scene3d>
              <a:camera prst="orthographicFront"/>
              <a:lightRig rig="threePt" dir="t"/>
            </a:scene3d>
            <a:sp3d contourW="12700"/>
          </a:bodyPr>
          <a:lstStyle/>
          <a:p>
            <a:pPr algn="ctr"/>
            <a:r>
              <a:rPr lang="en-US" altLang="zh-CN" sz="2800" dirty="0">
                <a:solidFill>
                  <a:schemeClr val="bg1">
                    <a:lumMod val="50000"/>
                  </a:schemeClr>
                </a:solidFill>
              </a:rPr>
              <a:t>Improve their market share</a:t>
            </a:r>
          </a:p>
        </p:txBody>
      </p:sp>
      <p:sp>
        <p:nvSpPr>
          <p:cNvPr id="20"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3200" b="1" dirty="0">
                <a:latin typeface="+mn-ea"/>
              </a:rPr>
              <a:t>Goals</a:t>
            </a:r>
            <a:endParaRPr lang="en-US" sz="3200" b="1" dirty="0">
              <a:latin typeface="+mn-ea"/>
            </a:endParaRPr>
          </a:p>
        </p:txBody>
      </p:sp>
      <p:sp>
        <p:nvSpPr>
          <p:cNvPr id="25" name="灯片编号占位符 24"/>
          <p:cNvSpPr>
            <a:spLocks noGrp="1"/>
          </p:cNvSpPr>
          <p:nvPr>
            <p:ph type="sldNum" sz="quarter" idx="10"/>
          </p:nvPr>
        </p:nvSpPr>
        <p:spPr/>
        <p:txBody>
          <a:bodyPr/>
          <a:lstStyle/>
          <a:p>
            <a:fld id="{1E5B29A9-5820-46BE-83DA-BE1F926704E3}" type="slidenum">
              <a:rPr lang="zh-CN" altLang="en-US" smtClean="0"/>
              <a:pPr/>
              <a:t>4</a:t>
            </a:fld>
            <a:endParaRPr lang="zh-CN" altLang="en-US" dirty="0"/>
          </a:p>
        </p:txBody>
      </p:sp>
    </p:spTree>
    <p:extLst>
      <p:ext uri="{BB962C8B-B14F-4D97-AF65-F5344CB8AC3E}">
        <p14:creationId xmlns:p14="http://schemas.microsoft.com/office/powerpoint/2010/main" val="186226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259192" y="2131942"/>
            <a:ext cx="3673614" cy="3673614"/>
            <a:chOff x="4259192" y="2131942"/>
            <a:chExt cx="3673614" cy="3673614"/>
          </a:xfrm>
        </p:grpSpPr>
        <p:sp>
          <p:nvSpPr>
            <p:cNvPr id="4" name="空心弧 3"/>
            <p:cNvSpPr/>
            <p:nvPr/>
          </p:nvSpPr>
          <p:spPr>
            <a:xfrm>
              <a:off x="4682115" y="2554865"/>
              <a:ext cx="2827768" cy="2827768"/>
            </a:xfrm>
            <a:prstGeom prst="blockArc">
              <a:avLst>
                <a:gd name="adj1" fmla="val 10800000"/>
                <a:gd name="adj2" fmla="val 16200000"/>
                <a:gd name="adj3" fmla="val 4642"/>
              </a:avLst>
            </a:pr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 name="空心弧 4"/>
            <p:cNvSpPr/>
            <p:nvPr/>
          </p:nvSpPr>
          <p:spPr>
            <a:xfrm>
              <a:off x="4682115" y="2554865"/>
              <a:ext cx="2827768" cy="2827768"/>
            </a:xfrm>
            <a:prstGeom prst="blockArc">
              <a:avLst>
                <a:gd name="adj1" fmla="val 5400000"/>
                <a:gd name="adj2" fmla="val 10800000"/>
                <a:gd name="adj3" fmla="val 4642"/>
              </a:avLst>
            </a:pr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 name="空心弧 5"/>
            <p:cNvSpPr/>
            <p:nvPr/>
          </p:nvSpPr>
          <p:spPr>
            <a:xfrm>
              <a:off x="4682115" y="2554865"/>
              <a:ext cx="2827768" cy="2827768"/>
            </a:xfrm>
            <a:prstGeom prst="blockArc">
              <a:avLst>
                <a:gd name="adj1" fmla="val 0"/>
                <a:gd name="adj2" fmla="val 5400000"/>
                <a:gd name="adj3" fmla="val 4642"/>
              </a:avLst>
            </a:pr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 name="空心弧 6"/>
            <p:cNvSpPr/>
            <p:nvPr/>
          </p:nvSpPr>
          <p:spPr>
            <a:xfrm>
              <a:off x="4682115" y="2554865"/>
              <a:ext cx="2827768" cy="2827768"/>
            </a:xfrm>
            <a:prstGeom prst="blockArc">
              <a:avLst>
                <a:gd name="adj1" fmla="val 16200000"/>
                <a:gd name="adj2" fmla="val 0"/>
                <a:gd name="adj3" fmla="val 4642"/>
              </a:avLst>
            </a:pr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7" name="任意多边形: 形状 26"/>
            <p:cNvSpPr/>
            <p:nvPr/>
          </p:nvSpPr>
          <p:spPr>
            <a:xfrm>
              <a:off x="5640263" y="3553613"/>
              <a:ext cx="911472" cy="830273"/>
            </a:xfrm>
            <a:custGeom>
              <a:avLst/>
              <a:gdLst>
                <a:gd name="connsiteX0" fmla="*/ 182569 w 338094"/>
                <a:gd name="connsiteY0" fmla="*/ 192088 h 307975"/>
                <a:gd name="connsiteX1" fmla="*/ 191830 w 338094"/>
                <a:gd name="connsiteY1" fmla="*/ 202620 h 307975"/>
                <a:gd name="connsiteX2" fmla="*/ 206382 w 338094"/>
                <a:gd name="connsiteY2" fmla="*/ 203936 h 307975"/>
                <a:gd name="connsiteX3" fmla="*/ 205059 w 338094"/>
                <a:gd name="connsiteY3" fmla="*/ 209202 h 307975"/>
                <a:gd name="connsiteX4" fmla="*/ 206382 w 338094"/>
                <a:gd name="connsiteY4" fmla="*/ 221050 h 307975"/>
                <a:gd name="connsiteX5" fmla="*/ 206382 w 338094"/>
                <a:gd name="connsiteY5" fmla="*/ 234215 h 307975"/>
                <a:gd name="connsiteX6" fmla="*/ 194476 w 338094"/>
                <a:gd name="connsiteY6" fmla="*/ 246063 h 307975"/>
                <a:gd name="connsiteX7" fmla="*/ 182569 w 338094"/>
                <a:gd name="connsiteY7" fmla="*/ 234215 h 307975"/>
                <a:gd name="connsiteX8" fmla="*/ 182569 w 338094"/>
                <a:gd name="connsiteY8" fmla="*/ 192088 h 307975"/>
                <a:gd name="connsiteX9" fmla="*/ 149231 w 338094"/>
                <a:gd name="connsiteY9" fmla="*/ 183859 h 307975"/>
                <a:gd name="connsiteX10" fmla="*/ 173044 w 338094"/>
                <a:gd name="connsiteY10" fmla="*/ 194226 h 307975"/>
                <a:gd name="connsiteX11" fmla="*/ 173044 w 338094"/>
                <a:gd name="connsiteY11" fmla="*/ 234400 h 307975"/>
                <a:gd name="connsiteX12" fmla="*/ 159815 w 338094"/>
                <a:gd name="connsiteY12" fmla="*/ 246063 h 307975"/>
                <a:gd name="connsiteX13" fmla="*/ 149231 w 338094"/>
                <a:gd name="connsiteY13" fmla="*/ 234400 h 307975"/>
                <a:gd name="connsiteX14" fmla="*/ 149231 w 338094"/>
                <a:gd name="connsiteY14" fmla="*/ 183859 h 307975"/>
                <a:gd name="connsiteX15" fmla="*/ 74619 w 338094"/>
                <a:gd name="connsiteY15" fmla="*/ 182563 h 307975"/>
                <a:gd name="connsiteX16" fmla="*/ 74619 w 338094"/>
                <a:gd name="connsiteY16" fmla="*/ 238126 h 307975"/>
                <a:gd name="connsiteX17" fmla="*/ 63506 w 338094"/>
                <a:gd name="connsiteY17" fmla="*/ 227789 h 307975"/>
                <a:gd name="connsiteX18" fmla="*/ 63506 w 338094"/>
                <a:gd name="connsiteY18" fmla="*/ 192900 h 307975"/>
                <a:gd name="connsiteX19" fmla="*/ 73230 w 338094"/>
                <a:gd name="connsiteY19" fmla="*/ 183855 h 307975"/>
                <a:gd name="connsiteX20" fmla="*/ 74619 w 338094"/>
                <a:gd name="connsiteY20" fmla="*/ 182563 h 307975"/>
                <a:gd name="connsiteX21" fmla="*/ 90666 w 338094"/>
                <a:gd name="connsiteY21" fmla="*/ 92075 h 307975"/>
                <a:gd name="connsiteX22" fmla="*/ 130275 w 338094"/>
                <a:gd name="connsiteY22" fmla="*/ 92075 h 307975"/>
                <a:gd name="connsiteX23" fmla="*/ 140838 w 338094"/>
                <a:gd name="connsiteY23" fmla="*/ 97302 h 307975"/>
                <a:gd name="connsiteX24" fmla="*/ 175165 w 338094"/>
                <a:gd name="connsiteY24" fmla="*/ 171785 h 307975"/>
                <a:gd name="connsiteX25" fmla="*/ 169884 w 338094"/>
                <a:gd name="connsiteY25" fmla="*/ 186159 h 307975"/>
                <a:gd name="connsiteX26" fmla="*/ 156681 w 338094"/>
                <a:gd name="connsiteY26" fmla="*/ 180932 h 307975"/>
                <a:gd name="connsiteX27" fmla="*/ 139517 w 338094"/>
                <a:gd name="connsiteY27" fmla="*/ 144344 h 307975"/>
                <a:gd name="connsiteX28" fmla="*/ 139517 w 338094"/>
                <a:gd name="connsiteY28" fmla="*/ 271096 h 307975"/>
                <a:gd name="connsiteX29" fmla="*/ 127635 w 338094"/>
                <a:gd name="connsiteY29" fmla="*/ 284163 h 307975"/>
                <a:gd name="connsiteX30" fmla="*/ 115752 w 338094"/>
                <a:gd name="connsiteY30" fmla="*/ 271096 h 307975"/>
                <a:gd name="connsiteX31" fmla="*/ 115752 w 338094"/>
                <a:gd name="connsiteY31" fmla="*/ 197919 h 307975"/>
                <a:gd name="connsiteX32" fmla="*/ 106510 w 338094"/>
                <a:gd name="connsiteY32" fmla="*/ 197919 h 307975"/>
                <a:gd name="connsiteX33" fmla="*/ 106510 w 338094"/>
                <a:gd name="connsiteY33" fmla="*/ 271096 h 307975"/>
                <a:gd name="connsiteX34" fmla="*/ 94627 w 338094"/>
                <a:gd name="connsiteY34" fmla="*/ 284163 h 307975"/>
                <a:gd name="connsiteX35" fmla="*/ 81424 w 338094"/>
                <a:gd name="connsiteY35" fmla="*/ 271096 h 307975"/>
                <a:gd name="connsiteX36" fmla="*/ 81424 w 338094"/>
                <a:gd name="connsiteY36" fmla="*/ 144344 h 307975"/>
                <a:gd name="connsiteX37" fmla="*/ 65581 w 338094"/>
                <a:gd name="connsiteY37" fmla="*/ 180932 h 307975"/>
                <a:gd name="connsiteX38" fmla="*/ 51058 w 338094"/>
                <a:gd name="connsiteY38" fmla="*/ 186159 h 307975"/>
                <a:gd name="connsiteX39" fmla="*/ 45776 w 338094"/>
                <a:gd name="connsiteY39" fmla="*/ 171785 h 307975"/>
                <a:gd name="connsiteX40" fmla="*/ 80104 w 338094"/>
                <a:gd name="connsiteY40" fmla="*/ 97302 h 307975"/>
                <a:gd name="connsiteX41" fmla="*/ 90666 w 338094"/>
                <a:gd name="connsiteY41" fmla="*/ 92075 h 307975"/>
                <a:gd name="connsiteX42" fmla="*/ 238843 w 338094"/>
                <a:gd name="connsiteY42" fmla="*/ 88900 h 307975"/>
                <a:gd name="connsiteX43" fmla="*/ 286633 w 338094"/>
                <a:gd name="connsiteY43" fmla="*/ 88900 h 307975"/>
                <a:gd name="connsiteX44" fmla="*/ 297253 w 338094"/>
                <a:gd name="connsiteY44" fmla="*/ 95459 h 307975"/>
                <a:gd name="connsiteX45" fmla="*/ 337077 w 338094"/>
                <a:gd name="connsiteY45" fmla="*/ 180728 h 307975"/>
                <a:gd name="connsiteX46" fmla="*/ 330440 w 338094"/>
                <a:gd name="connsiteY46" fmla="*/ 195158 h 307975"/>
                <a:gd name="connsiteX47" fmla="*/ 315837 w 338094"/>
                <a:gd name="connsiteY47" fmla="*/ 189911 h 307975"/>
                <a:gd name="connsiteX48" fmla="*/ 302563 w 338094"/>
                <a:gd name="connsiteY48" fmla="*/ 163674 h 307975"/>
                <a:gd name="connsiteX49" fmla="*/ 313182 w 338094"/>
                <a:gd name="connsiteY49" fmla="*/ 212212 h 307975"/>
                <a:gd name="connsiteX50" fmla="*/ 306545 w 338094"/>
                <a:gd name="connsiteY50" fmla="*/ 220083 h 307975"/>
                <a:gd name="connsiteX51" fmla="*/ 295925 w 338094"/>
                <a:gd name="connsiteY51" fmla="*/ 220083 h 307975"/>
                <a:gd name="connsiteX52" fmla="*/ 295925 w 338094"/>
                <a:gd name="connsiteY52" fmla="*/ 293545 h 307975"/>
                <a:gd name="connsiteX53" fmla="*/ 282650 w 338094"/>
                <a:gd name="connsiteY53" fmla="*/ 307975 h 307975"/>
                <a:gd name="connsiteX54" fmla="*/ 268048 w 338094"/>
                <a:gd name="connsiteY54" fmla="*/ 293545 h 307975"/>
                <a:gd name="connsiteX55" fmla="*/ 268048 w 338094"/>
                <a:gd name="connsiteY55" fmla="*/ 220083 h 307975"/>
                <a:gd name="connsiteX56" fmla="*/ 257428 w 338094"/>
                <a:gd name="connsiteY56" fmla="*/ 220083 h 307975"/>
                <a:gd name="connsiteX57" fmla="*/ 257428 w 338094"/>
                <a:gd name="connsiteY57" fmla="*/ 293545 h 307975"/>
                <a:gd name="connsiteX58" fmla="*/ 244153 w 338094"/>
                <a:gd name="connsiteY58" fmla="*/ 307975 h 307975"/>
                <a:gd name="connsiteX59" fmla="*/ 229551 w 338094"/>
                <a:gd name="connsiteY59" fmla="*/ 293545 h 307975"/>
                <a:gd name="connsiteX60" fmla="*/ 229551 w 338094"/>
                <a:gd name="connsiteY60" fmla="*/ 220083 h 307975"/>
                <a:gd name="connsiteX61" fmla="*/ 218931 w 338094"/>
                <a:gd name="connsiteY61" fmla="*/ 220083 h 307975"/>
                <a:gd name="connsiteX62" fmla="*/ 212294 w 338094"/>
                <a:gd name="connsiteY62" fmla="*/ 212212 h 307975"/>
                <a:gd name="connsiteX63" fmla="*/ 222914 w 338094"/>
                <a:gd name="connsiteY63" fmla="*/ 163674 h 307975"/>
                <a:gd name="connsiteX64" fmla="*/ 210966 w 338094"/>
                <a:gd name="connsiteY64" fmla="*/ 189911 h 307975"/>
                <a:gd name="connsiteX65" fmla="*/ 195036 w 338094"/>
                <a:gd name="connsiteY65" fmla="*/ 195158 h 307975"/>
                <a:gd name="connsiteX66" fmla="*/ 188399 w 338094"/>
                <a:gd name="connsiteY66" fmla="*/ 180728 h 307975"/>
                <a:gd name="connsiteX67" fmla="*/ 228223 w 338094"/>
                <a:gd name="connsiteY67" fmla="*/ 95459 h 307975"/>
                <a:gd name="connsiteX68" fmla="*/ 238843 w 338094"/>
                <a:gd name="connsiteY68" fmla="*/ 88900 h 307975"/>
                <a:gd name="connsiteX69" fmla="*/ 40753 w 338094"/>
                <a:gd name="connsiteY69" fmla="*/ 63500 h 307975"/>
                <a:gd name="connsiteX70" fmla="*/ 79117 w 338094"/>
                <a:gd name="connsiteY70" fmla="*/ 63500 h 307975"/>
                <a:gd name="connsiteX71" fmla="*/ 85732 w 338094"/>
                <a:gd name="connsiteY71" fmla="*/ 81882 h 307975"/>
                <a:gd name="connsiteX72" fmla="*/ 85732 w 338094"/>
                <a:gd name="connsiteY72" fmla="*/ 83195 h 307975"/>
                <a:gd name="connsiteX73" fmla="*/ 73826 w 338094"/>
                <a:gd name="connsiteY73" fmla="*/ 92385 h 307975"/>
                <a:gd name="connsiteX74" fmla="*/ 51336 w 338094"/>
                <a:gd name="connsiteY74" fmla="*/ 139652 h 307975"/>
                <a:gd name="connsiteX75" fmla="*/ 39430 w 338094"/>
                <a:gd name="connsiteY75" fmla="*/ 168538 h 307975"/>
                <a:gd name="connsiteX76" fmla="*/ 48690 w 338094"/>
                <a:gd name="connsiteY76" fmla="*/ 192171 h 307975"/>
                <a:gd name="connsiteX77" fmla="*/ 55305 w 338094"/>
                <a:gd name="connsiteY77" fmla="*/ 194797 h 307975"/>
                <a:gd name="connsiteX78" fmla="*/ 55305 w 338094"/>
                <a:gd name="connsiteY78" fmla="*/ 227621 h 307975"/>
                <a:gd name="connsiteX79" fmla="*/ 43398 w 338094"/>
                <a:gd name="connsiteY79" fmla="*/ 238125 h 307975"/>
                <a:gd name="connsiteX80" fmla="*/ 32815 w 338094"/>
                <a:gd name="connsiteY80" fmla="*/ 227621 h 307975"/>
                <a:gd name="connsiteX81" fmla="*/ 32815 w 338094"/>
                <a:gd name="connsiteY81" fmla="*/ 112080 h 307975"/>
                <a:gd name="connsiteX82" fmla="*/ 18263 w 338094"/>
                <a:gd name="connsiteY82" fmla="*/ 144904 h 307975"/>
                <a:gd name="connsiteX83" fmla="*/ 5034 w 338094"/>
                <a:gd name="connsiteY83" fmla="*/ 148843 h 307975"/>
                <a:gd name="connsiteX84" fmla="*/ 1065 w 338094"/>
                <a:gd name="connsiteY84" fmla="*/ 137026 h 307975"/>
                <a:gd name="connsiteX85" fmla="*/ 31492 w 338094"/>
                <a:gd name="connsiteY85" fmla="*/ 68752 h 307975"/>
                <a:gd name="connsiteX86" fmla="*/ 40753 w 338094"/>
                <a:gd name="connsiteY86" fmla="*/ 63500 h 307975"/>
                <a:gd name="connsiteX87" fmla="*/ 157633 w 338094"/>
                <a:gd name="connsiteY87" fmla="*/ 53975 h 307975"/>
                <a:gd name="connsiteX88" fmla="*/ 197198 w 338094"/>
                <a:gd name="connsiteY88" fmla="*/ 53975 h 307975"/>
                <a:gd name="connsiteX89" fmla="*/ 207749 w 338094"/>
                <a:gd name="connsiteY89" fmla="*/ 59183 h 307975"/>
                <a:gd name="connsiteX90" fmla="*/ 222256 w 338094"/>
                <a:gd name="connsiteY90" fmla="*/ 90434 h 307975"/>
                <a:gd name="connsiteX91" fmla="*/ 220937 w 338094"/>
                <a:gd name="connsiteY91" fmla="*/ 91736 h 307975"/>
                <a:gd name="connsiteX92" fmla="*/ 210386 w 338094"/>
                <a:gd name="connsiteY92" fmla="*/ 115174 h 307975"/>
                <a:gd name="connsiteX93" fmla="*/ 206430 w 338094"/>
                <a:gd name="connsiteY93" fmla="*/ 106060 h 307975"/>
                <a:gd name="connsiteX94" fmla="*/ 206430 w 338094"/>
                <a:gd name="connsiteY94" fmla="*/ 122987 h 307975"/>
                <a:gd name="connsiteX95" fmla="*/ 185328 w 338094"/>
                <a:gd name="connsiteY95" fmla="*/ 169863 h 307975"/>
                <a:gd name="connsiteX96" fmla="*/ 169502 w 338094"/>
                <a:gd name="connsiteY96" fmla="*/ 137310 h 307975"/>
                <a:gd name="connsiteX97" fmla="*/ 149719 w 338094"/>
                <a:gd name="connsiteY97" fmla="*/ 93038 h 307975"/>
                <a:gd name="connsiteX98" fmla="*/ 136531 w 338094"/>
                <a:gd name="connsiteY98" fmla="*/ 83924 h 307975"/>
                <a:gd name="connsiteX99" fmla="*/ 136531 w 338094"/>
                <a:gd name="connsiteY99" fmla="*/ 82621 h 307975"/>
                <a:gd name="connsiteX100" fmla="*/ 144444 w 338094"/>
                <a:gd name="connsiteY100" fmla="*/ 66996 h 307975"/>
                <a:gd name="connsiteX101" fmla="*/ 147082 w 338094"/>
                <a:gd name="connsiteY101" fmla="*/ 59183 h 307975"/>
                <a:gd name="connsiteX102" fmla="*/ 157633 w 338094"/>
                <a:gd name="connsiteY102" fmla="*/ 53975 h 307975"/>
                <a:gd name="connsiteX103" fmla="*/ 111926 w 338094"/>
                <a:gd name="connsiteY103" fmla="*/ 38100 h 307975"/>
                <a:gd name="connsiteX104" fmla="*/ 136533 w 338094"/>
                <a:gd name="connsiteY104" fmla="*/ 61913 h 307975"/>
                <a:gd name="connsiteX105" fmla="*/ 111926 w 338094"/>
                <a:gd name="connsiteY105" fmla="*/ 85726 h 307975"/>
                <a:gd name="connsiteX106" fmla="*/ 87319 w 338094"/>
                <a:gd name="connsiteY106" fmla="*/ 61913 h 307975"/>
                <a:gd name="connsiteX107" fmla="*/ 111926 w 338094"/>
                <a:gd name="connsiteY107" fmla="*/ 38100 h 307975"/>
                <a:gd name="connsiteX108" fmla="*/ 262738 w 338094"/>
                <a:gd name="connsiteY108" fmla="*/ 28575 h 307975"/>
                <a:gd name="connsiteX109" fmla="*/ 290519 w 338094"/>
                <a:gd name="connsiteY109" fmla="*/ 56221 h 307975"/>
                <a:gd name="connsiteX110" fmla="*/ 262738 w 338094"/>
                <a:gd name="connsiteY110" fmla="*/ 82550 h 307975"/>
                <a:gd name="connsiteX111" fmla="*/ 234956 w 338094"/>
                <a:gd name="connsiteY111" fmla="*/ 56221 h 307975"/>
                <a:gd name="connsiteX112" fmla="*/ 262738 w 338094"/>
                <a:gd name="connsiteY112" fmla="*/ 28575 h 307975"/>
                <a:gd name="connsiteX113" fmla="*/ 58744 w 338094"/>
                <a:gd name="connsiteY113" fmla="*/ 15875 h 307975"/>
                <a:gd name="connsiteX114" fmla="*/ 80969 w 338094"/>
                <a:gd name="connsiteY114" fmla="*/ 38100 h 307975"/>
                <a:gd name="connsiteX115" fmla="*/ 58744 w 338094"/>
                <a:gd name="connsiteY115" fmla="*/ 60325 h 307975"/>
                <a:gd name="connsiteX116" fmla="*/ 36519 w 338094"/>
                <a:gd name="connsiteY116" fmla="*/ 38100 h 307975"/>
                <a:gd name="connsiteX117" fmla="*/ 58744 w 338094"/>
                <a:gd name="connsiteY117" fmla="*/ 15875 h 307975"/>
                <a:gd name="connsiteX118" fmla="*/ 177013 w 338094"/>
                <a:gd name="connsiteY118" fmla="*/ 0 h 307975"/>
                <a:gd name="connsiteX119" fmla="*/ 200032 w 338094"/>
                <a:gd name="connsiteY119" fmla="*/ 23813 h 307975"/>
                <a:gd name="connsiteX120" fmla="*/ 177013 w 338094"/>
                <a:gd name="connsiteY120" fmla="*/ 47626 h 307975"/>
                <a:gd name="connsiteX121" fmla="*/ 153994 w 338094"/>
                <a:gd name="connsiteY121" fmla="*/ 23813 h 307975"/>
                <a:gd name="connsiteX122" fmla="*/ 177013 w 338094"/>
                <a:gd name="connsiteY122"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38094" h="307975">
                  <a:moveTo>
                    <a:pt x="182569" y="192088"/>
                  </a:moveTo>
                  <a:cubicBezTo>
                    <a:pt x="183892" y="197354"/>
                    <a:pt x="187861" y="201303"/>
                    <a:pt x="191830" y="202620"/>
                  </a:cubicBezTo>
                  <a:cubicBezTo>
                    <a:pt x="195798" y="205253"/>
                    <a:pt x="201090" y="205253"/>
                    <a:pt x="206382" y="203936"/>
                  </a:cubicBezTo>
                  <a:cubicBezTo>
                    <a:pt x="206382" y="203936"/>
                    <a:pt x="206382" y="203936"/>
                    <a:pt x="205059" y="209202"/>
                  </a:cubicBezTo>
                  <a:cubicBezTo>
                    <a:pt x="203736" y="213151"/>
                    <a:pt x="205059" y="217101"/>
                    <a:pt x="206382" y="221050"/>
                  </a:cubicBezTo>
                  <a:cubicBezTo>
                    <a:pt x="206382" y="221050"/>
                    <a:pt x="206382" y="221050"/>
                    <a:pt x="206382" y="234215"/>
                  </a:cubicBezTo>
                  <a:cubicBezTo>
                    <a:pt x="206382" y="240797"/>
                    <a:pt x="201090" y="246063"/>
                    <a:pt x="194476" y="246063"/>
                  </a:cubicBezTo>
                  <a:cubicBezTo>
                    <a:pt x="187861" y="246063"/>
                    <a:pt x="182569" y="240797"/>
                    <a:pt x="182569" y="234215"/>
                  </a:cubicBezTo>
                  <a:cubicBezTo>
                    <a:pt x="182569" y="234215"/>
                    <a:pt x="182569" y="234215"/>
                    <a:pt x="182569" y="192088"/>
                  </a:cubicBezTo>
                  <a:close/>
                  <a:moveTo>
                    <a:pt x="149231" y="183859"/>
                  </a:moveTo>
                  <a:cubicBezTo>
                    <a:pt x="153200" y="192930"/>
                    <a:pt x="163783" y="196818"/>
                    <a:pt x="173044" y="194226"/>
                  </a:cubicBezTo>
                  <a:cubicBezTo>
                    <a:pt x="173044" y="194226"/>
                    <a:pt x="173044" y="194226"/>
                    <a:pt x="173044" y="234400"/>
                  </a:cubicBezTo>
                  <a:cubicBezTo>
                    <a:pt x="173044" y="240879"/>
                    <a:pt x="167752" y="246063"/>
                    <a:pt x="159815" y="246063"/>
                  </a:cubicBezTo>
                  <a:cubicBezTo>
                    <a:pt x="155846" y="246063"/>
                    <a:pt x="149231" y="242175"/>
                    <a:pt x="149231" y="234400"/>
                  </a:cubicBezTo>
                  <a:cubicBezTo>
                    <a:pt x="149231" y="234400"/>
                    <a:pt x="149231" y="234400"/>
                    <a:pt x="149231" y="183859"/>
                  </a:cubicBezTo>
                  <a:close/>
                  <a:moveTo>
                    <a:pt x="74619" y="182563"/>
                  </a:moveTo>
                  <a:cubicBezTo>
                    <a:pt x="74619" y="182563"/>
                    <a:pt x="74619" y="182563"/>
                    <a:pt x="74619" y="238126"/>
                  </a:cubicBezTo>
                  <a:cubicBezTo>
                    <a:pt x="67673" y="238126"/>
                    <a:pt x="63506" y="232957"/>
                    <a:pt x="63506" y="227789"/>
                  </a:cubicBezTo>
                  <a:cubicBezTo>
                    <a:pt x="63506" y="227789"/>
                    <a:pt x="63506" y="227789"/>
                    <a:pt x="63506" y="192900"/>
                  </a:cubicBezTo>
                  <a:cubicBezTo>
                    <a:pt x="67673" y="191608"/>
                    <a:pt x="71841" y="189024"/>
                    <a:pt x="73230" y="183855"/>
                  </a:cubicBezTo>
                  <a:cubicBezTo>
                    <a:pt x="73230" y="183855"/>
                    <a:pt x="73230" y="183855"/>
                    <a:pt x="74619" y="182563"/>
                  </a:cubicBezTo>
                  <a:close/>
                  <a:moveTo>
                    <a:pt x="90666" y="92075"/>
                  </a:moveTo>
                  <a:cubicBezTo>
                    <a:pt x="90666" y="92075"/>
                    <a:pt x="90666" y="92075"/>
                    <a:pt x="130275" y="92075"/>
                  </a:cubicBezTo>
                  <a:cubicBezTo>
                    <a:pt x="135557" y="92075"/>
                    <a:pt x="139517" y="93382"/>
                    <a:pt x="140838" y="97302"/>
                  </a:cubicBezTo>
                  <a:lnTo>
                    <a:pt x="175165" y="171785"/>
                  </a:lnTo>
                  <a:cubicBezTo>
                    <a:pt x="177806" y="177012"/>
                    <a:pt x="175165" y="183546"/>
                    <a:pt x="169884" y="186159"/>
                  </a:cubicBezTo>
                  <a:cubicBezTo>
                    <a:pt x="165923" y="187466"/>
                    <a:pt x="159322" y="186159"/>
                    <a:pt x="156681" y="180932"/>
                  </a:cubicBezTo>
                  <a:cubicBezTo>
                    <a:pt x="156681" y="180932"/>
                    <a:pt x="156681" y="180932"/>
                    <a:pt x="139517" y="144344"/>
                  </a:cubicBezTo>
                  <a:cubicBezTo>
                    <a:pt x="139517" y="144344"/>
                    <a:pt x="139517" y="144344"/>
                    <a:pt x="139517" y="271096"/>
                  </a:cubicBezTo>
                  <a:cubicBezTo>
                    <a:pt x="139517" y="278936"/>
                    <a:pt x="134236" y="284163"/>
                    <a:pt x="127635" y="284163"/>
                  </a:cubicBezTo>
                  <a:cubicBezTo>
                    <a:pt x="121033" y="284163"/>
                    <a:pt x="115752" y="278936"/>
                    <a:pt x="115752" y="271096"/>
                  </a:cubicBezTo>
                  <a:cubicBezTo>
                    <a:pt x="115752" y="271096"/>
                    <a:pt x="115752" y="271096"/>
                    <a:pt x="115752" y="197919"/>
                  </a:cubicBezTo>
                  <a:cubicBezTo>
                    <a:pt x="115752" y="197919"/>
                    <a:pt x="115752" y="197919"/>
                    <a:pt x="106510" y="197919"/>
                  </a:cubicBezTo>
                  <a:cubicBezTo>
                    <a:pt x="106510" y="197919"/>
                    <a:pt x="106510" y="197919"/>
                    <a:pt x="106510" y="271096"/>
                  </a:cubicBezTo>
                  <a:cubicBezTo>
                    <a:pt x="106510" y="278936"/>
                    <a:pt x="101229" y="284163"/>
                    <a:pt x="94627" y="284163"/>
                  </a:cubicBezTo>
                  <a:cubicBezTo>
                    <a:pt x="86706" y="284163"/>
                    <a:pt x="81424" y="278936"/>
                    <a:pt x="81424" y="271096"/>
                  </a:cubicBezTo>
                  <a:cubicBezTo>
                    <a:pt x="81424" y="271096"/>
                    <a:pt x="81424" y="271096"/>
                    <a:pt x="81424" y="144344"/>
                  </a:cubicBezTo>
                  <a:cubicBezTo>
                    <a:pt x="81424" y="144344"/>
                    <a:pt x="81424" y="144344"/>
                    <a:pt x="65581" y="180932"/>
                  </a:cubicBezTo>
                  <a:cubicBezTo>
                    <a:pt x="62940" y="186159"/>
                    <a:pt x="56339" y="187466"/>
                    <a:pt x="51058" y="186159"/>
                  </a:cubicBezTo>
                  <a:cubicBezTo>
                    <a:pt x="45776" y="183546"/>
                    <a:pt x="44456" y="177012"/>
                    <a:pt x="45776" y="171785"/>
                  </a:cubicBezTo>
                  <a:cubicBezTo>
                    <a:pt x="45776" y="171785"/>
                    <a:pt x="45776" y="171785"/>
                    <a:pt x="80104" y="97302"/>
                  </a:cubicBezTo>
                  <a:cubicBezTo>
                    <a:pt x="82745" y="93382"/>
                    <a:pt x="86706" y="92075"/>
                    <a:pt x="90666" y="92075"/>
                  </a:cubicBezTo>
                  <a:close/>
                  <a:moveTo>
                    <a:pt x="238843" y="88900"/>
                  </a:moveTo>
                  <a:cubicBezTo>
                    <a:pt x="238843" y="88900"/>
                    <a:pt x="238843" y="88900"/>
                    <a:pt x="286633" y="88900"/>
                  </a:cubicBezTo>
                  <a:cubicBezTo>
                    <a:pt x="291943" y="88900"/>
                    <a:pt x="295925" y="91524"/>
                    <a:pt x="297253" y="95459"/>
                  </a:cubicBezTo>
                  <a:cubicBezTo>
                    <a:pt x="297253" y="95459"/>
                    <a:pt x="297253" y="95459"/>
                    <a:pt x="337077" y="180728"/>
                  </a:cubicBezTo>
                  <a:cubicBezTo>
                    <a:pt x="339732" y="185975"/>
                    <a:pt x="337077" y="192534"/>
                    <a:pt x="330440" y="195158"/>
                  </a:cubicBezTo>
                  <a:cubicBezTo>
                    <a:pt x="325130" y="197782"/>
                    <a:pt x="318492" y="196470"/>
                    <a:pt x="315837" y="189911"/>
                  </a:cubicBezTo>
                  <a:cubicBezTo>
                    <a:pt x="315837" y="189911"/>
                    <a:pt x="315837" y="189911"/>
                    <a:pt x="302563" y="163674"/>
                  </a:cubicBezTo>
                  <a:cubicBezTo>
                    <a:pt x="302563" y="163674"/>
                    <a:pt x="302563" y="163674"/>
                    <a:pt x="313182" y="212212"/>
                  </a:cubicBezTo>
                  <a:cubicBezTo>
                    <a:pt x="314510" y="216147"/>
                    <a:pt x="310527" y="220083"/>
                    <a:pt x="306545" y="220083"/>
                  </a:cubicBezTo>
                  <a:cubicBezTo>
                    <a:pt x="306545" y="220083"/>
                    <a:pt x="306545" y="220083"/>
                    <a:pt x="295925" y="220083"/>
                  </a:cubicBezTo>
                  <a:cubicBezTo>
                    <a:pt x="295925" y="220083"/>
                    <a:pt x="295925" y="220083"/>
                    <a:pt x="295925" y="293545"/>
                  </a:cubicBezTo>
                  <a:cubicBezTo>
                    <a:pt x="295925" y="301416"/>
                    <a:pt x="290615" y="307975"/>
                    <a:pt x="282650" y="307975"/>
                  </a:cubicBezTo>
                  <a:cubicBezTo>
                    <a:pt x="274685" y="307975"/>
                    <a:pt x="268048" y="301416"/>
                    <a:pt x="268048" y="293545"/>
                  </a:cubicBezTo>
                  <a:cubicBezTo>
                    <a:pt x="268048" y="293545"/>
                    <a:pt x="268048" y="293545"/>
                    <a:pt x="268048" y="220083"/>
                  </a:cubicBezTo>
                  <a:cubicBezTo>
                    <a:pt x="268048" y="220083"/>
                    <a:pt x="268048" y="220083"/>
                    <a:pt x="257428" y="220083"/>
                  </a:cubicBezTo>
                  <a:cubicBezTo>
                    <a:pt x="257428" y="220083"/>
                    <a:pt x="257428" y="220083"/>
                    <a:pt x="257428" y="293545"/>
                  </a:cubicBezTo>
                  <a:cubicBezTo>
                    <a:pt x="257428" y="301416"/>
                    <a:pt x="250791" y="307975"/>
                    <a:pt x="244153" y="307975"/>
                  </a:cubicBezTo>
                  <a:cubicBezTo>
                    <a:pt x="236188" y="307975"/>
                    <a:pt x="229551" y="301416"/>
                    <a:pt x="229551" y="293545"/>
                  </a:cubicBezTo>
                  <a:cubicBezTo>
                    <a:pt x="229551" y="293545"/>
                    <a:pt x="229551" y="293545"/>
                    <a:pt x="229551" y="220083"/>
                  </a:cubicBezTo>
                  <a:cubicBezTo>
                    <a:pt x="229551" y="220083"/>
                    <a:pt x="229551" y="220083"/>
                    <a:pt x="218931" y="220083"/>
                  </a:cubicBezTo>
                  <a:cubicBezTo>
                    <a:pt x="214949" y="220083"/>
                    <a:pt x="210966" y="216147"/>
                    <a:pt x="212294" y="212212"/>
                  </a:cubicBezTo>
                  <a:cubicBezTo>
                    <a:pt x="212294" y="212212"/>
                    <a:pt x="212294" y="212212"/>
                    <a:pt x="222914" y="163674"/>
                  </a:cubicBezTo>
                  <a:cubicBezTo>
                    <a:pt x="222914" y="163674"/>
                    <a:pt x="222914" y="163674"/>
                    <a:pt x="210966" y="189911"/>
                  </a:cubicBezTo>
                  <a:cubicBezTo>
                    <a:pt x="208311" y="196470"/>
                    <a:pt x="200346" y="197782"/>
                    <a:pt x="195036" y="195158"/>
                  </a:cubicBezTo>
                  <a:cubicBezTo>
                    <a:pt x="188399" y="192534"/>
                    <a:pt x="185744" y="185975"/>
                    <a:pt x="188399" y="180728"/>
                  </a:cubicBezTo>
                  <a:cubicBezTo>
                    <a:pt x="188399" y="180728"/>
                    <a:pt x="188399" y="180728"/>
                    <a:pt x="228223" y="95459"/>
                  </a:cubicBezTo>
                  <a:cubicBezTo>
                    <a:pt x="230878" y="91524"/>
                    <a:pt x="234861" y="88900"/>
                    <a:pt x="238843" y="88900"/>
                  </a:cubicBezTo>
                  <a:close/>
                  <a:moveTo>
                    <a:pt x="40753" y="63500"/>
                  </a:moveTo>
                  <a:cubicBezTo>
                    <a:pt x="40753" y="63500"/>
                    <a:pt x="40753" y="63500"/>
                    <a:pt x="79117" y="63500"/>
                  </a:cubicBezTo>
                  <a:cubicBezTo>
                    <a:pt x="79117" y="70065"/>
                    <a:pt x="81763" y="76630"/>
                    <a:pt x="85732" y="81882"/>
                  </a:cubicBezTo>
                  <a:cubicBezTo>
                    <a:pt x="85732" y="81882"/>
                    <a:pt x="85732" y="81882"/>
                    <a:pt x="85732" y="83195"/>
                  </a:cubicBezTo>
                  <a:cubicBezTo>
                    <a:pt x="80440" y="84507"/>
                    <a:pt x="75149" y="88446"/>
                    <a:pt x="73826" y="92385"/>
                  </a:cubicBezTo>
                  <a:cubicBezTo>
                    <a:pt x="73826" y="92385"/>
                    <a:pt x="73826" y="92385"/>
                    <a:pt x="51336" y="139652"/>
                  </a:cubicBezTo>
                  <a:cubicBezTo>
                    <a:pt x="51336" y="139652"/>
                    <a:pt x="51336" y="139652"/>
                    <a:pt x="39430" y="168538"/>
                  </a:cubicBezTo>
                  <a:cubicBezTo>
                    <a:pt x="34138" y="177728"/>
                    <a:pt x="39430" y="188232"/>
                    <a:pt x="48690" y="192171"/>
                  </a:cubicBezTo>
                  <a:cubicBezTo>
                    <a:pt x="50013" y="193484"/>
                    <a:pt x="52659" y="193484"/>
                    <a:pt x="55305" y="194797"/>
                  </a:cubicBezTo>
                  <a:cubicBezTo>
                    <a:pt x="55305" y="194797"/>
                    <a:pt x="55305" y="194797"/>
                    <a:pt x="55305" y="227621"/>
                  </a:cubicBezTo>
                  <a:cubicBezTo>
                    <a:pt x="55305" y="232873"/>
                    <a:pt x="50013" y="238125"/>
                    <a:pt x="43398" y="238125"/>
                  </a:cubicBezTo>
                  <a:cubicBezTo>
                    <a:pt x="38107" y="238125"/>
                    <a:pt x="32815" y="232873"/>
                    <a:pt x="32815" y="227621"/>
                  </a:cubicBezTo>
                  <a:cubicBezTo>
                    <a:pt x="32815" y="155408"/>
                    <a:pt x="32815" y="114706"/>
                    <a:pt x="32815" y="112080"/>
                  </a:cubicBezTo>
                  <a:cubicBezTo>
                    <a:pt x="32815" y="112080"/>
                    <a:pt x="32815" y="112080"/>
                    <a:pt x="18263" y="144904"/>
                  </a:cubicBezTo>
                  <a:cubicBezTo>
                    <a:pt x="15617" y="148843"/>
                    <a:pt x="10325" y="151469"/>
                    <a:pt x="5034" y="148843"/>
                  </a:cubicBezTo>
                  <a:cubicBezTo>
                    <a:pt x="1065" y="146217"/>
                    <a:pt x="-1581" y="140965"/>
                    <a:pt x="1065" y="137026"/>
                  </a:cubicBezTo>
                  <a:cubicBezTo>
                    <a:pt x="1065" y="137026"/>
                    <a:pt x="1065" y="137026"/>
                    <a:pt x="31492" y="68752"/>
                  </a:cubicBezTo>
                  <a:cubicBezTo>
                    <a:pt x="34138" y="64813"/>
                    <a:pt x="36784" y="63500"/>
                    <a:pt x="40753" y="63500"/>
                  </a:cubicBezTo>
                  <a:close/>
                  <a:moveTo>
                    <a:pt x="157633" y="53975"/>
                  </a:moveTo>
                  <a:cubicBezTo>
                    <a:pt x="157633" y="53975"/>
                    <a:pt x="157633" y="53975"/>
                    <a:pt x="197198" y="53975"/>
                  </a:cubicBezTo>
                  <a:cubicBezTo>
                    <a:pt x="202473" y="53975"/>
                    <a:pt x="206430" y="55277"/>
                    <a:pt x="207749" y="59183"/>
                  </a:cubicBezTo>
                  <a:cubicBezTo>
                    <a:pt x="207749" y="59183"/>
                    <a:pt x="207749" y="59183"/>
                    <a:pt x="222256" y="90434"/>
                  </a:cubicBezTo>
                  <a:cubicBezTo>
                    <a:pt x="222256" y="90434"/>
                    <a:pt x="220937" y="91736"/>
                    <a:pt x="220937" y="91736"/>
                  </a:cubicBezTo>
                  <a:cubicBezTo>
                    <a:pt x="220937" y="91736"/>
                    <a:pt x="220937" y="91736"/>
                    <a:pt x="210386" y="115174"/>
                  </a:cubicBezTo>
                  <a:cubicBezTo>
                    <a:pt x="210386" y="115174"/>
                    <a:pt x="210386" y="115174"/>
                    <a:pt x="206430" y="106060"/>
                  </a:cubicBezTo>
                  <a:cubicBezTo>
                    <a:pt x="206430" y="106060"/>
                    <a:pt x="206430" y="106060"/>
                    <a:pt x="206430" y="122987"/>
                  </a:cubicBezTo>
                  <a:cubicBezTo>
                    <a:pt x="199836" y="138612"/>
                    <a:pt x="205111" y="126893"/>
                    <a:pt x="185328" y="169863"/>
                  </a:cubicBezTo>
                  <a:cubicBezTo>
                    <a:pt x="184009" y="168561"/>
                    <a:pt x="170821" y="138612"/>
                    <a:pt x="169502" y="137310"/>
                  </a:cubicBezTo>
                  <a:cubicBezTo>
                    <a:pt x="169502" y="137310"/>
                    <a:pt x="169502" y="137310"/>
                    <a:pt x="149719" y="93038"/>
                  </a:cubicBezTo>
                  <a:cubicBezTo>
                    <a:pt x="147082" y="89132"/>
                    <a:pt x="143125" y="85226"/>
                    <a:pt x="136531" y="83924"/>
                  </a:cubicBezTo>
                  <a:cubicBezTo>
                    <a:pt x="136531" y="83924"/>
                    <a:pt x="136531" y="83924"/>
                    <a:pt x="136531" y="82621"/>
                  </a:cubicBezTo>
                  <a:cubicBezTo>
                    <a:pt x="140488" y="78715"/>
                    <a:pt x="143125" y="73507"/>
                    <a:pt x="144444" y="66996"/>
                  </a:cubicBezTo>
                  <a:cubicBezTo>
                    <a:pt x="144444" y="66996"/>
                    <a:pt x="144444" y="66996"/>
                    <a:pt x="147082" y="59183"/>
                  </a:cubicBezTo>
                  <a:cubicBezTo>
                    <a:pt x="149719" y="55277"/>
                    <a:pt x="153676" y="53975"/>
                    <a:pt x="157633" y="53975"/>
                  </a:cubicBezTo>
                  <a:close/>
                  <a:moveTo>
                    <a:pt x="111926" y="38100"/>
                  </a:moveTo>
                  <a:cubicBezTo>
                    <a:pt x="125516" y="38100"/>
                    <a:pt x="136533" y="48761"/>
                    <a:pt x="136533" y="61913"/>
                  </a:cubicBezTo>
                  <a:cubicBezTo>
                    <a:pt x="136533" y="75065"/>
                    <a:pt x="125516" y="85726"/>
                    <a:pt x="111926" y="85726"/>
                  </a:cubicBezTo>
                  <a:cubicBezTo>
                    <a:pt x="98336" y="85726"/>
                    <a:pt x="87319" y="75065"/>
                    <a:pt x="87319" y="61913"/>
                  </a:cubicBezTo>
                  <a:cubicBezTo>
                    <a:pt x="87319" y="48761"/>
                    <a:pt x="98336" y="38100"/>
                    <a:pt x="111926" y="38100"/>
                  </a:cubicBezTo>
                  <a:close/>
                  <a:moveTo>
                    <a:pt x="262738" y="28575"/>
                  </a:moveTo>
                  <a:cubicBezTo>
                    <a:pt x="278613" y="28575"/>
                    <a:pt x="290519" y="40423"/>
                    <a:pt x="290519" y="56221"/>
                  </a:cubicBezTo>
                  <a:cubicBezTo>
                    <a:pt x="290519" y="72018"/>
                    <a:pt x="277290" y="82550"/>
                    <a:pt x="262738" y="82550"/>
                  </a:cubicBezTo>
                  <a:cubicBezTo>
                    <a:pt x="248185" y="82550"/>
                    <a:pt x="234956" y="72018"/>
                    <a:pt x="234956" y="56221"/>
                  </a:cubicBezTo>
                  <a:cubicBezTo>
                    <a:pt x="234956" y="40423"/>
                    <a:pt x="248185" y="28575"/>
                    <a:pt x="262738" y="28575"/>
                  </a:cubicBezTo>
                  <a:close/>
                  <a:moveTo>
                    <a:pt x="58744" y="15875"/>
                  </a:moveTo>
                  <a:cubicBezTo>
                    <a:pt x="71019" y="15875"/>
                    <a:pt x="80969" y="25825"/>
                    <a:pt x="80969" y="38100"/>
                  </a:cubicBezTo>
                  <a:cubicBezTo>
                    <a:pt x="80969" y="50375"/>
                    <a:pt x="71019" y="60325"/>
                    <a:pt x="58744" y="60325"/>
                  </a:cubicBezTo>
                  <a:cubicBezTo>
                    <a:pt x="46469" y="60325"/>
                    <a:pt x="36519" y="50375"/>
                    <a:pt x="36519" y="38100"/>
                  </a:cubicBezTo>
                  <a:cubicBezTo>
                    <a:pt x="36519" y="25825"/>
                    <a:pt x="46469" y="15875"/>
                    <a:pt x="58744" y="15875"/>
                  </a:cubicBezTo>
                  <a:close/>
                  <a:moveTo>
                    <a:pt x="177013" y="0"/>
                  </a:moveTo>
                  <a:cubicBezTo>
                    <a:pt x="189726" y="0"/>
                    <a:pt x="200032" y="10661"/>
                    <a:pt x="200032" y="23813"/>
                  </a:cubicBezTo>
                  <a:cubicBezTo>
                    <a:pt x="200032" y="36965"/>
                    <a:pt x="189726" y="47626"/>
                    <a:pt x="177013" y="47626"/>
                  </a:cubicBezTo>
                  <a:cubicBezTo>
                    <a:pt x="164300" y="47626"/>
                    <a:pt x="153994" y="36965"/>
                    <a:pt x="153994" y="23813"/>
                  </a:cubicBezTo>
                  <a:cubicBezTo>
                    <a:pt x="153994" y="10661"/>
                    <a:pt x="164300" y="0"/>
                    <a:pt x="177013" y="0"/>
                  </a:cubicBezTo>
                  <a:close/>
                </a:path>
              </a:pathLst>
            </a:custGeom>
            <a:solidFill>
              <a:schemeClr val="tx1">
                <a:lumMod val="75000"/>
                <a:lumOff val="2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7519" tIns="227519" rIns="227519" bIns="227519"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289050">
                <a:lnSpc>
                  <a:spcPct val="90000"/>
                </a:lnSpc>
                <a:spcBef>
                  <a:spcPct val="0"/>
                </a:spcBef>
                <a:spcAft>
                  <a:spcPct val="35000"/>
                </a:spcAft>
                <a:buNone/>
              </a:pPr>
              <a:endParaRPr lang="zh-CN" altLang="en-US" sz="2900" kern="1200"/>
            </a:p>
          </p:txBody>
        </p:sp>
        <p:sp>
          <p:nvSpPr>
            <p:cNvPr id="9" name="任意多边形: 形状 8"/>
            <p:cNvSpPr/>
            <p:nvPr/>
          </p:nvSpPr>
          <p:spPr>
            <a:xfrm>
              <a:off x="5640263" y="2131942"/>
              <a:ext cx="911472" cy="911472"/>
            </a:xfrm>
            <a:custGeom>
              <a:avLst/>
              <a:gdLst>
                <a:gd name="connsiteX0" fmla="*/ 0 w 911472"/>
                <a:gd name="connsiteY0" fmla="*/ 455736 h 911472"/>
                <a:gd name="connsiteX1" fmla="*/ 455736 w 911472"/>
                <a:gd name="connsiteY1" fmla="*/ 0 h 911472"/>
                <a:gd name="connsiteX2" fmla="*/ 911472 w 911472"/>
                <a:gd name="connsiteY2" fmla="*/ 455736 h 911472"/>
                <a:gd name="connsiteX3" fmla="*/ 455736 w 911472"/>
                <a:gd name="connsiteY3" fmla="*/ 911472 h 911472"/>
                <a:gd name="connsiteX4" fmla="*/ 0 w 911472"/>
                <a:gd name="connsiteY4" fmla="*/ 455736 h 91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472" h="911472">
                  <a:moveTo>
                    <a:pt x="0" y="455736"/>
                  </a:moveTo>
                  <a:cubicBezTo>
                    <a:pt x="0" y="204040"/>
                    <a:pt x="204040" y="0"/>
                    <a:pt x="455736" y="0"/>
                  </a:cubicBezTo>
                  <a:cubicBezTo>
                    <a:pt x="707432" y="0"/>
                    <a:pt x="911472" y="204040"/>
                    <a:pt x="911472" y="455736"/>
                  </a:cubicBezTo>
                  <a:cubicBezTo>
                    <a:pt x="911472" y="707432"/>
                    <a:pt x="707432" y="911472"/>
                    <a:pt x="455736" y="911472"/>
                  </a:cubicBezTo>
                  <a:cubicBezTo>
                    <a:pt x="204040" y="911472"/>
                    <a:pt x="0" y="707432"/>
                    <a:pt x="0" y="455736"/>
                  </a:cubicBezTo>
                  <a:close/>
                </a:path>
              </a:pathLst>
            </a:cu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tx1">
                      <a:lumMod val="75000"/>
                      <a:lumOff val="25000"/>
                    </a:schemeClr>
                  </a:solidFill>
                </a:rPr>
                <a:t>01</a:t>
              </a:r>
              <a:endParaRPr lang="zh-CN" altLang="en-US" sz="2000" dirty="0">
                <a:solidFill>
                  <a:schemeClr val="tx1">
                    <a:lumMod val="75000"/>
                    <a:lumOff val="25000"/>
                  </a:schemeClr>
                </a:solidFill>
              </a:endParaRPr>
            </a:p>
          </p:txBody>
        </p:sp>
        <p:sp>
          <p:nvSpPr>
            <p:cNvPr id="10" name="任意多边形: 形状 9"/>
            <p:cNvSpPr/>
            <p:nvPr/>
          </p:nvSpPr>
          <p:spPr>
            <a:xfrm>
              <a:off x="7021334" y="3513013"/>
              <a:ext cx="911472" cy="911472"/>
            </a:xfrm>
            <a:custGeom>
              <a:avLst/>
              <a:gdLst>
                <a:gd name="connsiteX0" fmla="*/ 0 w 911472"/>
                <a:gd name="connsiteY0" fmla="*/ 455736 h 911472"/>
                <a:gd name="connsiteX1" fmla="*/ 455736 w 911472"/>
                <a:gd name="connsiteY1" fmla="*/ 0 h 911472"/>
                <a:gd name="connsiteX2" fmla="*/ 911472 w 911472"/>
                <a:gd name="connsiteY2" fmla="*/ 455736 h 911472"/>
                <a:gd name="connsiteX3" fmla="*/ 455736 w 911472"/>
                <a:gd name="connsiteY3" fmla="*/ 911472 h 911472"/>
                <a:gd name="connsiteX4" fmla="*/ 0 w 911472"/>
                <a:gd name="connsiteY4" fmla="*/ 455736 h 91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472" h="911472">
                  <a:moveTo>
                    <a:pt x="0" y="455736"/>
                  </a:moveTo>
                  <a:cubicBezTo>
                    <a:pt x="0" y="204040"/>
                    <a:pt x="204040" y="0"/>
                    <a:pt x="455736" y="0"/>
                  </a:cubicBezTo>
                  <a:cubicBezTo>
                    <a:pt x="707432" y="0"/>
                    <a:pt x="911472" y="204040"/>
                    <a:pt x="911472" y="455736"/>
                  </a:cubicBezTo>
                  <a:cubicBezTo>
                    <a:pt x="911472" y="707432"/>
                    <a:pt x="707432" y="911472"/>
                    <a:pt x="455736" y="911472"/>
                  </a:cubicBezTo>
                  <a:cubicBezTo>
                    <a:pt x="204040" y="911472"/>
                    <a:pt x="0" y="707432"/>
                    <a:pt x="0" y="455736"/>
                  </a:cubicBezTo>
                  <a:close/>
                </a:path>
              </a:pathLst>
            </a:custGeom>
            <a:solidFill>
              <a:schemeClr val="tx1">
                <a:lumMod val="75000"/>
                <a:lumOff val="2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t>02</a:t>
              </a:r>
              <a:endParaRPr lang="zh-CN" altLang="en-US" sz="2000" dirty="0"/>
            </a:p>
          </p:txBody>
        </p:sp>
        <p:sp>
          <p:nvSpPr>
            <p:cNvPr id="11" name="任意多边形: 形状 10"/>
            <p:cNvSpPr/>
            <p:nvPr/>
          </p:nvSpPr>
          <p:spPr>
            <a:xfrm>
              <a:off x="5640263" y="4894084"/>
              <a:ext cx="911472" cy="911472"/>
            </a:xfrm>
            <a:custGeom>
              <a:avLst/>
              <a:gdLst>
                <a:gd name="connsiteX0" fmla="*/ 0 w 911472"/>
                <a:gd name="connsiteY0" fmla="*/ 455736 h 911472"/>
                <a:gd name="connsiteX1" fmla="*/ 455736 w 911472"/>
                <a:gd name="connsiteY1" fmla="*/ 0 h 911472"/>
                <a:gd name="connsiteX2" fmla="*/ 911472 w 911472"/>
                <a:gd name="connsiteY2" fmla="*/ 455736 h 911472"/>
                <a:gd name="connsiteX3" fmla="*/ 455736 w 911472"/>
                <a:gd name="connsiteY3" fmla="*/ 911472 h 911472"/>
                <a:gd name="connsiteX4" fmla="*/ 0 w 911472"/>
                <a:gd name="connsiteY4" fmla="*/ 455736 h 91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472" h="911472">
                  <a:moveTo>
                    <a:pt x="0" y="455736"/>
                  </a:moveTo>
                  <a:cubicBezTo>
                    <a:pt x="0" y="204040"/>
                    <a:pt x="204040" y="0"/>
                    <a:pt x="455736" y="0"/>
                  </a:cubicBezTo>
                  <a:cubicBezTo>
                    <a:pt x="707432" y="0"/>
                    <a:pt x="911472" y="204040"/>
                    <a:pt x="911472" y="455736"/>
                  </a:cubicBezTo>
                  <a:cubicBezTo>
                    <a:pt x="911472" y="707432"/>
                    <a:pt x="707432" y="911472"/>
                    <a:pt x="455736" y="911472"/>
                  </a:cubicBezTo>
                  <a:cubicBezTo>
                    <a:pt x="204040" y="911472"/>
                    <a:pt x="0" y="707432"/>
                    <a:pt x="0" y="455736"/>
                  </a:cubicBezTo>
                  <a:close/>
                </a:path>
              </a:pathLst>
            </a:cu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tx1">
                      <a:lumMod val="75000"/>
                      <a:lumOff val="25000"/>
                    </a:schemeClr>
                  </a:solidFill>
                </a:rPr>
                <a:t>03</a:t>
              </a:r>
              <a:endParaRPr lang="zh-CN" altLang="en-US" sz="2000" dirty="0">
                <a:solidFill>
                  <a:schemeClr val="tx1">
                    <a:lumMod val="75000"/>
                    <a:lumOff val="25000"/>
                  </a:schemeClr>
                </a:solidFill>
              </a:endParaRPr>
            </a:p>
          </p:txBody>
        </p:sp>
        <p:sp>
          <p:nvSpPr>
            <p:cNvPr id="12" name="任意多边形: 形状 11"/>
            <p:cNvSpPr/>
            <p:nvPr/>
          </p:nvSpPr>
          <p:spPr>
            <a:xfrm>
              <a:off x="4259192" y="3513013"/>
              <a:ext cx="911472" cy="911472"/>
            </a:xfrm>
            <a:custGeom>
              <a:avLst/>
              <a:gdLst>
                <a:gd name="connsiteX0" fmla="*/ 0 w 911472"/>
                <a:gd name="connsiteY0" fmla="*/ 455736 h 911472"/>
                <a:gd name="connsiteX1" fmla="*/ 455736 w 911472"/>
                <a:gd name="connsiteY1" fmla="*/ 0 h 911472"/>
                <a:gd name="connsiteX2" fmla="*/ 911472 w 911472"/>
                <a:gd name="connsiteY2" fmla="*/ 455736 h 911472"/>
                <a:gd name="connsiteX3" fmla="*/ 455736 w 911472"/>
                <a:gd name="connsiteY3" fmla="*/ 911472 h 911472"/>
                <a:gd name="connsiteX4" fmla="*/ 0 w 911472"/>
                <a:gd name="connsiteY4" fmla="*/ 455736 h 91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472" h="911472">
                  <a:moveTo>
                    <a:pt x="0" y="455736"/>
                  </a:moveTo>
                  <a:cubicBezTo>
                    <a:pt x="0" y="204040"/>
                    <a:pt x="204040" y="0"/>
                    <a:pt x="455736" y="0"/>
                  </a:cubicBezTo>
                  <a:cubicBezTo>
                    <a:pt x="707432" y="0"/>
                    <a:pt x="911472" y="204040"/>
                    <a:pt x="911472" y="455736"/>
                  </a:cubicBezTo>
                  <a:cubicBezTo>
                    <a:pt x="911472" y="707432"/>
                    <a:pt x="707432" y="911472"/>
                    <a:pt x="455736" y="911472"/>
                  </a:cubicBezTo>
                  <a:cubicBezTo>
                    <a:pt x="204040" y="911472"/>
                    <a:pt x="0" y="707432"/>
                    <a:pt x="0" y="455736"/>
                  </a:cubicBezTo>
                  <a:close/>
                </a:path>
              </a:pathLst>
            </a:custGeom>
            <a:solidFill>
              <a:schemeClr val="tx1">
                <a:lumMod val="75000"/>
                <a:lumOff val="2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t>04</a:t>
              </a:r>
              <a:endParaRPr lang="zh-CN" altLang="en-US" sz="2000" dirty="0"/>
            </a:p>
          </p:txBody>
        </p:sp>
      </p:grpSp>
      <p:grpSp>
        <p:nvGrpSpPr>
          <p:cNvPr id="13" name="组合 12"/>
          <p:cNvGrpSpPr/>
          <p:nvPr/>
        </p:nvGrpSpPr>
        <p:grpSpPr>
          <a:xfrm>
            <a:off x="7932806" y="2237199"/>
            <a:ext cx="3203507" cy="984885"/>
            <a:chOff x="5394700" y="1317507"/>
            <a:chExt cx="3203507" cy="984885"/>
          </a:xfrm>
        </p:grpSpPr>
        <p:sp>
          <p:nvSpPr>
            <p:cNvPr id="14" name="TextBox 19"/>
            <p:cNvSpPr txBox="1"/>
            <p:nvPr/>
          </p:nvSpPr>
          <p:spPr>
            <a:xfrm>
              <a:off x="5394700" y="1317507"/>
              <a:ext cx="2444433" cy="98488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smtClean="0">
                  <a:latin typeface="+mn-ea"/>
                </a:rPr>
                <a:t>Assets</a:t>
              </a:r>
            </a:p>
            <a:p>
              <a:endParaRPr lang="en-US" altLang="zh-CN" sz="2000" dirty="0" smtClean="0">
                <a:latin typeface="+mn-ea"/>
              </a:endParaRPr>
            </a:p>
            <a:p>
              <a:r>
                <a:rPr lang="en-US" sz="1600" dirty="0" smtClean="0">
                  <a:latin typeface="+mn-ea"/>
                </a:rPr>
                <a:t>30 billions dollars</a:t>
              </a:r>
              <a:endParaRPr lang="en-US" sz="1600" dirty="0">
                <a:latin typeface="+mn-ea"/>
              </a:endParaRPr>
            </a:p>
          </p:txBody>
        </p:sp>
        <p:sp>
          <p:nvSpPr>
            <p:cNvPr id="15" name="文本框 14"/>
            <p:cNvSpPr txBox="1"/>
            <p:nvPr/>
          </p:nvSpPr>
          <p:spPr>
            <a:xfrm>
              <a:off x="5394701" y="1662057"/>
              <a:ext cx="3203506" cy="276999"/>
            </a:xfrm>
            <a:prstGeom prst="rect">
              <a:avLst/>
            </a:prstGeom>
            <a:noFill/>
          </p:spPr>
          <p:txBody>
            <a:bodyPr wrap="square" rtlCol="0">
              <a:spAutoFit/>
              <a:scene3d>
                <a:camera prst="orthographicFront"/>
                <a:lightRig rig="threePt" dir="t"/>
              </a:scene3d>
              <a:sp3d contourW="12700"/>
            </a:bodyPr>
            <a:lstStyle/>
            <a:p>
              <a:endParaRPr lang="en-US" altLang="zh-CN" sz="1200" dirty="0">
                <a:solidFill>
                  <a:schemeClr val="bg1">
                    <a:lumMod val="50000"/>
                  </a:schemeClr>
                </a:solidFill>
              </a:endParaRPr>
            </a:p>
          </p:txBody>
        </p:sp>
      </p:grpSp>
      <p:grpSp>
        <p:nvGrpSpPr>
          <p:cNvPr id="16" name="组合 15"/>
          <p:cNvGrpSpPr/>
          <p:nvPr/>
        </p:nvGrpSpPr>
        <p:grpSpPr>
          <a:xfrm>
            <a:off x="7328388" y="4751732"/>
            <a:ext cx="4412343" cy="954107"/>
            <a:chOff x="4790282" y="1256222"/>
            <a:chExt cx="4412343" cy="954107"/>
          </a:xfrm>
        </p:grpSpPr>
        <p:sp>
          <p:nvSpPr>
            <p:cNvPr id="17" name="TextBox 19"/>
            <p:cNvSpPr txBox="1"/>
            <p:nvPr/>
          </p:nvSpPr>
          <p:spPr>
            <a:xfrm>
              <a:off x="4790282" y="1256222"/>
              <a:ext cx="4412343" cy="954107"/>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smtClean="0">
                  <a:latin typeface="+mn-ea"/>
                </a:rPr>
                <a:t>Fortune Magazine </a:t>
              </a:r>
              <a:r>
                <a:rPr lang="en-US" sz="1800" dirty="0" smtClean="0">
                  <a:latin typeface="+mn-ea"/>
                </a:rPr>
                <a:t>1999 Global 500</a:t>
              </a:r>
            </a:p>
            <a:p>
              <a:endParaRPr lang="en-US" sz="1800" dirty="0" smtClean="0">
                <a:latin typeface="+mn-ea"/>
              </a:endParaRPr>
            </a:p>
            <a:p>
              <a:pPr algn="ctr"/>
              <a:r>
                <a:rPr lang="en-US" sz="1600" dirty="0" smtClean="0">
                  <a:latin typeface="+mn-ea"/>
                </a:rPr>
                <a:t>182th</a:t>
              </a:r>
              <a:r>
                <a:rPr lang="en-US" sz="1800" dirty="0" smtClean="0">
                  <a:latin typeface="+mn-ea"/>
                </a:rPr>
                <a:t> </a:t>
              </a:r>
              <a:endParaRPr lang="en-US" sz="1800" dirty="0">
                <a:latin typeface="+mn-ea"/>
              </a:endParaRPr>
            </a:p>
          </p:txBody>
        </p:sp>
        <p:sp>
          <p:nvSpPr>
            <p:cNvPr id="18" name="文本框 17"/>
            <p:cNvSpPr txBox="1"/>
            <p:nvPr/>
          </p:nvSpPr>
          <p:spPr>
            <a:xfrm>
              <a:off x="5394701" y="1662057"/>
              <a:ext cx="3203506" cy="276999"/>
            </a:xfrm>
            <a:prstGeom prst="rect">
              <a:avLst/>
            </a:prstGeom>
            <a:noFill/>
          </p:spPr>
          <p:txBody>
            <a:bodyPr wrap="square" rtlCol="0">
              <a:spAutoFit/>
              <a:scene3d>
                <a:camera prst="orthographicFront"/>
                <a:lightRig rig="threePt" dir="t"/>
              </a:scene3d>
              <a:sp3d contourW="12700"/>
            </a:bodyPr>
            <a:lstStyle/>
            <a:p>
              <a:endParaRPr lang="en-US" altLang="zh-CN" sz="1200" dirty="0">
                <a:solidFill>
                  <a:schemeClr val="bg1">
                    <a:lumMod val="50000"/>
                  </a:schemeClr>
                </a:solidFill>
              </a:endParaRPr>
            </a:p>
          </p:txBody>
        </p:sp>
      </p:grpSp>
      <p:grpSp>
        <p:nvGrpSpPr>
          <p:cNvPr id="19" name="组合 18"/>
          <p:cNvGrpSpPr/>
          <p:nvPr/>
        </p:nvGrpSpPr>
        <p:grpSpPr>
          <a:xfrm>
            <a:off x="1055686" y="2237199"/>
            <a:ext cx="3203510" cy="1015663"/>
            <a:chOff x="5394698" y="1317507"/>
            <a:chExt cx="3203510" cy="1015663"/>
          </a:xfrm>
        </p:grpSpPr>
        <p:sp>
          <p:nvSpPr>
            <p:cNvPr id="20" name="TextBox 19"/>
            <p:cNvSpPr txBox="1"/>
            <p:nvPr/>
          </p:nvSpPr>
          <p:spPr>
            <a:xfrm>
              <a:off x="5703356" y="1317507"/>
              <a:ext cx="2894852" cy="1015663"/>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r"/>
              <a:r>
                <a:rPr lang="en-US" altLang="zh-CN" sz="2000" dirty="0" smtClean="0">
                  <a:latin typeface="+mn-ea"/>
                </a:rPr>
                <a:t>Operating  income</a:t>
              </a:r>
            </a:p>
            <a:p>
              <a:pPr algn="r"/>
              <a:r>
                <a:rPr lang="en-US" altLang="zh-CN" sz="2000" dirty="0" smtClean="0">
                  <a:latin typeface="+mn-ea"/>
                </a:rPr>
                <a:t> </a:t>
              </a:r>
              <a:endParaRPr lang="en-US" altLang="zh-CN" sz="1800" dirty="0">
                <a:latin typeface="+mn-ea"/>
              </a:endParaRPr>
            </a:p>
            <a:p>
              <a:pPr algn="ctr"/>
              <a:r>
                <a:rPr lang="en-US" altLang="zh-CN" sz="1600" dirty="0" smtClean="0">
                  <a:latin typeface="+mn-ea"/>
                </a:rPr>
                <a:t>20 billions dollars</a:t>
              </a:r>
              <a:r>
                <a:rPr lang="en-US" altLang="zh-CN" sz="2000" dirty="0" smtClean="0">
                  <a:latin typeface="+mn-ea"/>
                </a:rPr>
                <a:t> </a:t>
              </a:r>
            </a:p>
          </p:txBody>
        </p:sp>
        <p:sp>
          <p:nvSpPr>
            <p:cNvPr id="21" name="文本框 20"/>
            <p:cNvSpPr txBox="1"/>
            <p:nvPr/>
          </p:nvSpPr>
          <p:spPr>
            <a:xfrm>
              <a:off x="5394698" y="1662057"/>
              <a:ext cx="3203506" cy="276999"/>
            </a:xfrm>
            <a:prstGeom prst="rect">
              <a:avLst/>
            </a:prstGeom>
            <a:noFill/>
          </p:spPr>
          <p:txBody>
            <a:bodyPr wrap="square" rtlCol="0">
              <a:spAutoFit/>
              <a:scene3d>
                <a:camera prst="orthographicFront"/>
                <a:lightRig rig="threePt" dir="t"/>
              </a:scene3d>
              <a:sp3d contourW="12700"/>
            </a:bodyPr>
            <a:lstStyle/>
            <a:p>
              <a:pPr algn="r"/>
              <a:endParaRPr lang="en-US" altLang="zh-CN" sz="1200" dirty="0">
                <a:solidFill>
                  <a:schemeClr val="bg1">
                    <a:lumMod val="50000"/>
                  </a:schemeClr>
                </a:solidFill>
              </a:endParaRPr>
            </a:p>
          </p:txBody>
        </p:sp>
      </p:grpSp>
      <p:grpSp>
        <p:nvGrpSpPr>
          <p:cNvPr id="22" name="组合 21"/>
          <p:cNvGrpSpPr/>
          <p:nvPr/>
        </p:nvGrpSpPr>
        <p:grpSpPr>
          <a:xfrm>
            <a:off x="1055689" y="4813017"/>
            <a:ext cx="3203506" cy="954107"/>
            <a:chOff x="5394701" y="1317507"/>
            <a:chExt cx="3203506" cy="954107"/>
          </a:xfrm>
        </p:grpSpPr>
        <p:sp>
          <p:nvSpPr>
            <p:cNvPr id="23" name="TextBox 19"/>
            <p:cNvSpPr txBox="1"/>
            <p:nvPr/>
          </p:nvSpPr>
          <p:spPr>
            <a:xfrm>
              <a:off x="6153774" y="1317507"/>
              <a:ext cx="2444433" cy="954107"/>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smtClean="0">
                  <a:latin typeface="+mn-ea"/>
                </a:rPr>
                <a:t>Profit</a:t>
              </a:r>
            </a:p>
            <a:p>
              <a:pPr algn="ctr"/>
              <a:endParaRPr lang="en-US" altLang="zh-CN" sz="2000" dirty="0" smtClean="0">
                <a:latin typeface="+mn-ea"/>
              </a:endParaRPr>
            </a:p>
            <a:p>
              <a:pPr algn="r"/>
              <a:r>
                <a:rPr lang="en-US" sz="1600" dirty="0" smtClean="0">
                  <a:latin typeface="+mn-ea"/>
                </a:rPr>
                <a:t>395 million dollars</a:t>
              </a:r>
              <a:endParaRPr lang="en-US" sz="1600" dirty="0">
                <a:latin typeface="+mn-ea"/>
              </a:endParaRPr>
            </a:p>
          </p:txBody>
        </p:sp>
        <p:sp>
          <p:nvSpPr>
            <p:cNvPr id="24" name="文本框 23"/>
            <p:cNvSpPr txBox="1"/>
            <p:nvPr/>
          </p:nvSpPr>
          <p:spPr>
            <a:xfrm>
              <a:off x="5394701" y="1662057"/>
              <a:ext cx="3203506" cy="276999"/>
            </a:xfrm>
            <a:prstGeom prst="rect">
              <a:avLst/>
            </a:prstGeom>
            <a:noFill/>
          </p:spPr>
          <p:txBody>
            <a:bodyPr wrap="square" rtlCol="0">
              <a:spAutoFit/>
              <a:scene3d>
                <a:camera prst="orthographicFront"/>
                <a:lightRig rig="threePt" dir="t"/>
              </a:scene3d>
              <a:sp3d contourW="12700"/>
            </a:bodyPr>
            <a:lstStyle/>
            <a:p>
              <a:pPr algn="r"/>
              <a:endParaRPr lang="en-US" altLang="zh-CN" sz="1200" dirty="0">
                <a:solidFill>
                  <a:schemeClr val="bg1">
                    <a:lumMod val="50000"/>
                  </a:schemeClr>
                </a:solidFill>
              </a:endParaRPr>
            </a:p>
          </p:txBody>
        </p:sp>
      </p:grpSp>
      <p:sp>
        <p:nvSpPr>
          <p:cNvPr id="25" name="TextBox 19"/>
          <p:cNvSpPr txBox="1"/>
          <p:nvPr/>
        </p:nvSpPr>
        <p:spPr>
          <a:xfrm>
            <a:off x="3614056" y="1012701"/>
            <a:ext cx="4992916" cy="954107"/>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3200" b="1" dirty="0" smtClean="0">
                <a:latin typeface="+mn-ea"/>
              </a:rPr>
              <a:t>Baseline</a:t>
            </a:r>
          </a:p>
          <a:p>
            <a:pPr algn="ctr"/>
            <a:r>
              <a:rPr lang="en-US" sz="2400" b="1" dirty="0" smtClean="0">
                <a:latin typeface="+mn-ea"/>
              </a:rPr>
              <a:t>Xerox 1998</a:t>
            </a:r>
            <a:endParaRPr lang="en-US" sz="2400" b="1" dirty="0">
              <a:latin typeface="+mn-ea"/>
            </a:endParaRPr>
          </a:p>
        </p:txBody>
      </p:sp>
      <p:sp>
        <p:nvSpPr>
          <p:cNvPr id="26" name="灯片编号占位符 25"/>
          <p:cNvSpPr>
            <a:spLocks noGrp="1"/>
          </p:cNvSpPr>
          <p:nvPr>
            <p:ph type="sldNum" sz="quarter" idx="4"/>
          </p:nvPr>
        </p:nvSpPr>
        <p:spPr/>
        <p:txBody>
          <a:bodyPr/>
          <a:lstStyle/>
          <a:p>
            <a:fld id="{1E5B29A9-5820-46BE-83DA-BE1F926704E3}" type="slidenum">
              <a:rPr lang="zh-CN" altLang="en-US" smtClean="0"/>
              <a:pPr/>
              <a:t>5</a:t>
            </a:fld>
            <a:endParaRPr lang="zh-CN" altLang="en-US" dirty="0"/>
          </a:p>
        </p:txBody>
      </p:sp>
      <p:sp>
        <p:nvSpPr>
          <p:cNvPr id="29" name="TextBox 28"/>
          <p:cNvSpPr txBox="1"/>
          <p:nvPr/>
        </p:nvSpPr>
        <p:spPr>
          <a:xfrm>
            <a:off x="1430285" y="6332249"/>
            <a:ext cx="1353256" cy="400110"/>
          </a:xfrm>
          <a:prstGeom prst="rect">
            <a:avLst/>
          </a:prstGeom>
          <a:noFill/>
        </p:spPr>
        <p:txBody>
          <a:bodyPr wrap="none" rtlCol="0">
            <a:spAutoFit/>
          </a:bodyPr>
          <a:lstStyle/>
          <a:p>
            <a:r>
              <a:rPr lang="en-US" altLang="zh-CN" sz="2000" b="1" dirty="0" err="1" smtClean="0">
                <a:latin typeface="黑体" pitchFamily="49" charset="-122"/>
                <a:ea typeface="黑体" pitchFamily="49" charset="-122"/>
              </a:rPr>
              <a:t>Xu</a:t>
            </a:r>
            <a:r>
              <a:rPr lang="en-US" altLang="zh-CN" sz="2000" b="1" dirty="0" smtClean="0">
                <a:latin typeface="黑体" pitchFamily="49" charset="-122"/>
                <a:ea typeface="黑体" pitchFamily="49" charset="-122"/>
              </a:rPr>
              <a:t> </a:t>
            </a:r>
            <a:r>
              <a:rPr lang="en-US" altLang="zh-CN" sz="2000" b="1" dirty="0" err="1" smtClean="0">
                <a:latin typeface="黑体" pitchFamily="49" charset="-122"/>
                <a:ea typeface="黑体" pitchFamily="49" charset="-122"/>
              </a:rPr>
              <a:t>Weiwen</a:t>
            </a:r>
            <a:endParaRPr lang="zh-CN" altLang="en-US" sz="2000" b="1" dirty="0">
              <a:latin typeface="黑体" pitchFamily="49" charset="-122"/>
              <a:ea typeface="黑体" pitchFamily="49" charset="-122"/>
            </a:endParaRPr>
          </a:p>
        </p:txBody>
      </p:sp>
    </p:spTree>
    <p:extLst>
      <p:ext uri="{BB962C8B-B14F-4D97-AF65-F5344CB8AC3E}">
        <p14:creationId xmlns:p14="http://schemas.microsoft.com/office/powerpoint/2010/main" val="3651358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 presetClass="entr" presetSubtype="9"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0-#ppt_w/2"/>
                                          </p:val>
                                        </p:tav>
                                        <p:tav tm="100000">
                                          <p:val>
                                            <p:strVal val="#ppt_x"/>
                                          </p:val>
                                        </p:tav>
                                      </p:tavLst>
                                    </p:anim>
                                    <p:anim calcmode="lin" valueType="num">
                                      <p:cBhvr additive="base">
                                        <p:cTn id="14" dur="500" fill="hold"/>
                                        <p:tgtEl>
                                          <p:spTgt spid="19"/>
                                        </p:tgtEl>
                                        <p:attrNameLst>
                                          <p:attrName>ppt_y</p:attrName>
                                        </p:attrNameLst>
                                      </p:cBhvr>
                                      <p:tavLst>
                                        <p:tav tm="0">
                                          <p:val>
                                            <p:strVal val="0-#ppt_h/2"/>
                                          </p:val>
                                        </p:tav>
                                        <p:tav tm="100000">
                                          <p:val>
                                            <p:strVal val="#ppt_y"/>
                                          </p:val>
                                        </p:tav>
                                      </p:tavLst>
                                    </p:anim>
                                  </p:childTnLst>
                                </p:cTn>
                              </p:par>
                              <p:par>
                                <p:cTn id="15" presetID="2" presetClass="entr" presetSubtype="12"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0-#ppt_w/2"/>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3"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1+#ppt_w/2"/>
                                          </p:val>
                                        </p:tav>
                                        <p:tav tm="100000">
                                          <p:val>
                                            <p:strVal val="#ppt_x"/>
                                          </p:val>
                                        </p:tav>
                                      </p:tavLst>
                                    </p:anim>
                                    <p:anim calcmode="lin" valueType="num">
                                      <p:cBhvr additive="base">
                                        <p:cTn id="22" dur="5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6"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1+#ppt_w/2"/>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055688" y="2481944"/>
            <a:ext cx="4677455" cy="508000"/>
            <a:chOff x="1055688" y="2481944"/>
            <a:chExt cx="4677455" cy="508000"/>
          </a:xfrm>
        </p:grpSpPr>
        <p:grpSp>
          <p:nvGrpSpPr>
            <p:cNvPr id="4" name="组合 3"/>
            <p:cNvGrpSpPr/>
            <p:nvPr/>
          </p:nvGrpSpPr>
          <p:grpSpPr>
            <a:xfrm>
              <a:off x="1055688" y="2481944"/>
              <a:ext cx="4677455" cy="508000"/>
              <a:chOff x="1055688" y="2481944"/>
              <a:chExt cx="4677455" cy="508000"/>
            </a:xfrm>
          </p:grpSpPr>
          <p:sp>
            <p:nvSpPr>
              <p:cNvPr id="2" name="矩形 1"/>
              <p:cNvSpPr/>
              <p:nvPr/>
            </p:nvSpPr>
            <p:spPr>
              <a:xfrm>
                <a:off x="1055688" y="2481944"/>
                <a:ext cx="1582057" cy="50800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637745" y="2481944"/>
                <a:ext cx="3095398" cy="50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9"/>
            <p:cNvSpPr txBox="1"/>
            <p:nvPr/>
          </p:nvSpPr>
          <p:spPr>
            <a:xfrm>
              <a:off x="2817064" y="2526808"/>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smtClean="0">
                  <a:solidFill>
                    <a:schemeClr val="bg1"/>
                  </a:solidFill>
                  <a:latin typeface="+mn-ea"/>
                </a:rPr>
                <a:t>Stock price</a:t>
              </a:r>
              <a:endParaRPr lang="en-US" sz="2000" dirty="0">
                <a:solidFill>
                  <a:schemeClr val="bg1"/>
                </a:solidFill>
                <a:latin typeface="+mn-ea"/>
              </a:endParaRPr>
            </a:p>
          </p:txBody>
        </p:sp>
        <p:sp>
          <p:nvSpPr>
            <p:cNvPr id="22" name="TextBox 19"/>
            <p:cNvSpPr txBox="1"/>
            <p:nvPr/>
          </p:nvSpPr>
          <p:spPr>
            <a:xfrm>
              <a:off x="1055688" y="2545858"/>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latin typeface="+mn-lt"/>
                </a:rPr>
                <a:t>Part 01</a:t>
              </a:r>
              <a:endParaRPr lang="en-US" sz="2000" dirty="0">
                <a:latin typeface="+mn-lt"/>
              </a:endParaRPr>
            </a:p>
          </p:txBody>
        </p:sp>
      </p:grpSp>
      <p:grpSp>
        <p:nvGrpSpPr>
          <p:cNvPr id="33" name="组合 32"/>
          <p:cNvGrpSpPr/>
          <p:nvPr/>
        </p:nvGrpSpPr>
        <p:grpSpPr>
          <a:xfrm>
            <a:off x="1055688" y="4084160"/>
            <a:ext cx="4677455" cy="508000"/>
            <a:chOff x="1055688" y="4084160"/>
            <a:chExt cx="4677455" cy="508000"/>
          </a:xfrm>
        </p:grpSpPr>
        <p:grpSp>
          <p:nvGrpSpPr>
            <p:cNvPr id="8" name="组合 7"/>
            <p:cNvGrpSpPr/>
            <p:nvPr/>
          </p:nvGrpSpPr>
          <p:grpSpPr>
            <a:xfrm>
              <a:off x="1055688" y="4084160"/>
              <a:ext cx="4677455" cy="508000"/>
              <a:chOff x="1055688" y="2481944"/>
              <a:chExt cx="4677455" cy="508000"/>
            </a:xfrm>
          </p:grpSpPr>
          <p:sp>
            <p:nvSpPr>
              <p:cNvPr id="9" name="矩形 8"/>
              <p:cNvSpPr/>
              <p:nvPr/>
            </p:nvSpPr>
            <p:spPr>
              <a:xfrm>
                <a:off x="1055688" y="2481944"/>
                <a:ext cx="1582057" cy="50800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637745" y="2481944"/>
                <a:ext cx="3095398" cy="50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TextBox 19"/>
            <p:cNvSpPr txBox="1"/>
            <p:nvPr/>
          </p:nvSpPr>
          <p:spPr>
            <a:xfrm>
              <a:off x="2817064" y="4134054"/>
              <a:ext cx="2683850"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smtClean="0">
                  <a:solidFill>
                    <a:schemeClr val="bg1"/>
                  </a:solidFill>
                  <a:latin typeface="+mn-ea"/>
                </a:rPr>
                <a:t>Net income and loss</a:t>
              </a:r>
              <a:endParaRPr lang="en-US" sz="2000" dirty="0">
                <a:solidFill>
                  <a:schemeClr val="bg1"/>
                </a:solidFill>
                <a:latin typeface="+mn-ea"/>
              </a:endParaRPr>
            </a:p>
          </p:txBody>
        </p:sp>
        <p:sp>
          <p:nvSpPr>
            <p:cNvPr id="23" name="TextBox 19"/>
            <p:cNvSpPr txBox="1"/>
            <p:nvPr/>
          </p:nvSpPr>
          <p:spPr>
            <a:xfrm>
              <a:off x="1055688" y="4134054"/>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latin typeface="+mn-lt"/>
                </a:rPr>
                <a:t>Part 03</a:t>
              </a:r>
              <a:endParaRPr lang="en-US" sz="2000" dirty="0">
                <a:latin typeface="+mn-lt"/>
              </a:endParaRPr>
            </a:p>
          </p:txBody>
        </p:sp>
      </p:grpSp>
      <p:grpSp>
        <p:nvGrpSpPr>
          <p:cNvPr id="32" name="组合 31"/>
          <p:cNvGrpSpPr/>
          <p:nvPr/>
        </p:nvGrpSpPr>
        <p:grpSpPr>
          <a:xfrm>
            <a:off x="1418544" y="3283052"/>
            <a:ext cx="4677456" cy="508000"/>
            <a:chOff x="1418544" y="3283052"/>
            <a:chExt cx="4677456" cy="508000"/>
          </a:xfrm>
        </p:grpSpPr>
        <p:grpSp>
          <p:nvGrpSpPr>
            <p:cNvPr id="5" name="组合 4"/>
            <p:cNvGrpSpPr/>
            <p:nvPr/>
          </p:nvGrpSpPr>
          <p:grpSpPr>
            <a:xfrm>
              <a:off x="1418545" y="3283052"/>
              <a:ext cx="4677455" cy="508000"/>
              <a:chOff x="1055688" y="2481944"/>
              <a:chExt cx="4677455" cy="508000"/>
            </a:xfrm>
          </p:grpSpPr>
          <p:sp>
            <p:nvSpPr>
              <p:cNvPr id="6" name="矩形 5"/>
              <p:cNvSpPr/>
              <p:nvPr/>
            </p:nvSpPr>
            <p:spPr>
              <a:xfrm>
                <a:off x="1055688" y="2481944"/>
                <a:ext cx="1582057" cy="50800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637745" y="2481944"/>
                <a:ext cx="3095398" cy="50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19"/>
            <p:cNvSpPr txBox="1"/>
            <p:nvPr/>
          </p:nvSpPr>
          <p:spPr>
            <a:xfrm>
              <a:off x="3179921" y="3336997"/>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smtClean="0">
                  <a:solidFill>
                    <a:schemeClr val="bg1"/>
                  </a:solidFill>
                  <a:latin typeface="+mn-ea"/>
                </a:rPr>
                <a:t>Revenue</a:t>
              </a:r>
              <a:endParaRPr lang="en-US" sz="2000" dirty="0">
                <a:solidFill>
                  <a:schemeClr val="bg1"/>
                </a:solidFill>
                <a:latin typeface="+mn-ea"/>
              </a:endParaRPr>
            </a:p>
          </p:txBody>
        </p:sp>
        <p:sp>
          <p:nvSpPr>
            <p:cNvPr id="24" name="TextBox 19"/>
            <p:cNvSpPr txBox="1"/>
            <p:nvPr/>
          </p:nvSpPr>
          <p:spPr>
            <a:xfrm>
              <a:off x="1418544" y="3344707"/>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latin typeface="+mn-lt"/>
                </a:rPr>
                <a:t>Part 02</a:t>
              </a:r>
              <a:endParaRPr lang="en-US" sz="2000" dirty="0">
                <a:latin typeface="+mn-lt"/>
              </a:endParaRPr>
            </a:p>
          </p:txBody>
        </p:sp>
      </p:grpSp>
      <p:grpSp>
        <p:nvGrpSpPr>
          <p:cNvPr id="34" name="组合 33"/>
          <p:cNvGrpSpPr/>
          <p:nvPr/>
        </p:nvGrpSpPr>
        <p:grpSpPr>
          <a:xfrm>
            <a:off x="1418544" y="4885268"/>
            <a:ext cx="4677456" cy="508000"/>
            <a:chOff x="1418544" y="4885268"/>
            <a:chExt cx="4677456" cy="508000"/>
          </a:xfrm>
        </p:grpSpPr>
        <p:grpSp>
          <p:nvGrpSpPr>
            <p:cNvPr id="11" name="组合 10"/>
            <p:cNvGrpSpPr/>
            <p:nvPr/>
          </p:nvGrpSpPr>
          <p:grpSpPr>
            <a:xfrm>
              <a:off x="1418545" y="4885268"/>
              <a:ext cx="4677455" cy="508000"/>
              <a:chOff x="1055688" y="2481944"/>
              <a:chExt cx="4677455" cy="508000"/>
            </a:xfrm>
          </p:grpSpPr>
          <p:sp>
            <p:nvSpPr>
              <p:cNvPr id="12" name="矩形 11"/>
              <p:cNvSpPr/>
              <p:nvPr/>
            </p:nvSpPr>
            <p:spPr>
              <a:xfrm>
                <a:off x="1055688" y="2481944"/>
                <a:ext cx="1582057" cy="50800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37745" y="2481944"/>
                <a:ext cx="3095398" cy="50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TextBox 19"/>
            <p:cNvSpPr txBox="1"/>
            <p:nvPr/>
          </p:nvSpPr>
          <p:spPr>
            <a:xfrm>
              <a:off x="3179921" y="4929688"/>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smtClean="0">
                  <a:solidFill>
                    <a:schemeClr val="bg1"/>
                  </a:solidFill>
                  <a:latin typeface="+mn-ea"/>
                </a:rPr>
                <a:t>Debt</a:t>
              </a:r>
              <a:endParaRPr lang="en-US" sz="2000" dirty="0">
                <a:solidFill>
                  <a:schemeClr val="bg1"/>
                </a:solidFill>
                <a:latin typeface="+mn-ea"/>
              </a:endParaRPr>
            </a:p>
          </p:txBody>
        </p:sp>
        <p:sp>
          <p:nvSpPr>
            <p:cNvPr id="25" name="TextBox 19"/>
            <p:cNvSpPr txBox="1"/>
            <p:nvPr/>
          </p:nvSpPr>
          <p:spPr>
            <a:xfrm>
              <a:off x="1418544" y="4939213"/>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latin typeface="+mn-lt"/>
                </a:rPr>
                <a:t>Part 04</a:t>
              </a:r>
              <a:endParaRPr lang="en-US" sz="2000" dirty="0">
                <a:latin typeface="+mn-lt"/>
              </a:endParaRPr>
            </a:p>
          </p:txBody>
        </p:sp>
      </p:grpSp>
      <p:sp>
        <p:nvSpPr>
          <p:cNvPr id="26"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3200" b="1" dirty="0" smtClean="0">
                <a:latin typeface="+mn-ea"/>
              </a:rPr>
              <a:t>Baseline</a:t>
            </a:r>
          </a:p>
        </p:txBody>
      </p:sp>
      <p:pic>
        <p:nvPicPr>
          <p:cNvPr id="30" name="图片占位符 29"/>
          <p:cNvPicPr>
            <a:picLocks noGrp="1" noChangeAspect="1"/>
          </p:cNvPicPr>
          <p:nvPr>
            <p:ph type="pic" sz="quarter" idx="11"/>
          </p:nvPr>
        </p:nvPicPr>
        <p:blipFill>
          <a:blip r:embed="rId3" cstate="print">
            <a:grayscl/>
            <a:extLst>
              <a:ext uri="{28A0092B-C50C-407E-A947-70E740481C1C}">
                <a14:useLocalDpi xmlns:a14="http://schemas.microsoft.com/office/drawing/2010/main" val="0"/>
              </a:ext>
            </a:extLst>
          </a:blip>
          <a:srcRect t="8790" b="8790"/>
          <a:stretch>
            <a:fillRect/>
          </a:stretch>
        </p:blipFill>
        <p:spPr/>
      </p:pic>
      <p:sp>
        <p:nvSpPr>
          <p:cNvPr id="28" name="灯片编号占位符 27"/>
          <p:cNvSpPr>
            <a:spLocks noGrp="1"/>
          </p:cNvSpPr>
          <p:nvPr>
            <p:ph type="sldNum" sz="quarter" idx="10"/>
          </p:nvPr>
        </p:nvSpPr>
        <p:spPr/>
        <p:txBody>
          <a:bodyPr/>
          <a:lstStyle/>
          <a:p>
            <a:endParaRPr lang="zh-CN" altLang="en-US" dirty="0"/>
          </a:p>
        </p:txBody>
      </p:sp>
      <p:sp>
        <p:nvSpPr>
          <p:cNvPr id="35" name="TextBox 34"/>
          <p:cNvSpPr txBox="1"/>
          <p:nvPr/>
        </p:nvSpPr>
        <p:spPr>
          <a:xfrm>
            <a:off x="1430285" y="6332249"/>
            <a:ext cx="1353256" cy="400110"/>
          </a:xfrm>
          <a:prstGeom prst="rect">
            <a:avLst/>
          </a:prstGeom>
          <a:noFill/>
        </p:spPr>
        <p:txBody>
          <a:bodyPr wrap="none" rtlCol="0">
            <a:spAutoFit/>
          </a:bodyPr>
          <a:lstStyle/>
          <a:p>
            <a:r>
              <a:rPr lang="en-US" altLang="zh-CN" sz="2000" b="1" dirty="0" err="1" smtClean="0">
                <a:latin typeface="黑体" pitchFamily="49" charset="-122"/>
                <a:ea typeface="黑体" pitchFamily="49" charset="-122"/>
              </a:rPr>
              <a:t>Xu</a:t>
            </a:r>
            <a:r>
              <a:rPr lang="en-US" altLang="zh-CN" sz="2000" b="1" dirty="0" smtClean="0">
                <a:latin typeface="黑体" pitchFamily="49" charset="-122"/>
                <a:ea typeface="黑体" pitchFamily="49" charset="-122"/>
              </a:rPr>
              <a:t> </a:t>
            </a:r>
            <a:r>
              <a:rPr lang="en-US" altLang="zh-CN" sz="2000" b="1" dirty="0" err="1" smtClean="0">
                <a:latin typeface="黑体" pitchFamily="49" charset="-122"/>
                <a:ea typeface="黑体" pitchFamily="49" charset="-122"/>
              </a:rPr>
              <a:t>Weiwen</a:t>
            </a:r>
            <a:endParaRPr lang="zh-CN" altLang="en-US" sz="2000" b="1" dirty="0">
              <a:latin typeface="黑体" pitchFamily="49" charset="-122"/>
              <a:ea typeface="黑体" pitchFamily="49" charset="-122"/>
            </a:endParaRPr>
          </a:p>
        </p:txBody>
      </p:sp>
    </p:spTree>
    <p:extLst>
      <p:ext uri="{BB962C8B-B14F-4D97-AF65-F5344CB8AC3E}">
        <p14:creationId xmlns:p14="http://schemas.microsoft.com/office/powerpoint/2010/main" val="3847036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randombar(horizontal)">
                                      <p:cBhvr>
                                        <p:cTn id="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306747" y="2249958"/>
            <a:ext cx="5507881" cy="774828"/>
            <a:chOff x="5394699" y="1281343"/>
            <a:chExt cx="5507881" cy="774828"/>
          </a:xfrm>
        </p:grpSpPr>
        <p:sp>
          <p:nvSpPr>
            <p:cNvPr id="6" name="TextBox 19"/>
            <p:cNvSpPr txBox="1"/>
            <p:nvPr/>
          </p:nvSpPr>
          <p:spPr>
            <a:xfrm>
              <a:off x="5394700" y="1281343"/>
              <a:ext cx="3156566" cy="46166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sz="2400" dirty="0" smtClean="0">
                  <a:latin typeface="+mn-ea"/>
                </a:rPr>
                <a:t>Falling</a:t>
              </a:r>
              <a:endParaRPr lang="en-US" sz="2400" dirty="0">
                <a:latin typeface="+mn-ea"/>
              </a:endParaRPr>
            </a:p>
          </p:txBody>
        </p:sp>
        <p:sp>
          <p:nvSpPr>
            <p:cNvPr id="7" name="文本框 6"/>
            <p:cNvSpPr txBox="1"/>
            <p:nvPr/>
          </p:nvSpPr>
          <p:spPr>
            <a:xfrm>
              <a:off x="5394699" y="1717617"/>
              <a:ext cx="5507881" cy="338554"/>
            </a:xfrm>
            <a:prstGeom prst="rect">
              <a:avLst/>
            </a:prstGeom>
            <a:noFill/>
          </p:spPr>
          <p:txBody>
            <a:bodyPr wrap="square" rtlCol="0">
              <a:spAutoFit/>
              <a:scene3d>
                <a:camera prst="orthographicFront"/>
                <a:lightRig rig="threePt" dir="t"/>
              </a:scene3d>
              <a:sp3d contourW="12700"/>
            </a:bodyPr>
            <a:lstStyle/>
            <a:p>
              <a:r>
                <a:rPr lang="en-US" altLang="zh-CN" sz="1600" dirty="0" smtClean="0">
                  <a:latin typeface="+mn-ea"/>
                </a:rPr>
                <a:t>2000  The </a:t>
              </a:r>
              <a:r>
                <a:rPr lang="en-US" altLang="zh-CN" sz="1600" dirty="0">
                  <a:latin typeface="+mn-ea"/>
                </a:rPr>
                <a:t>lowest price : $</a:t>
              </a:r>
              <a:r>
                <a:rPr lang="en-US" altLang="zh-CN" sz="1600" dirty="0" smtClean="0">
                  <a:latin typeface="+mn-ea"/>
                </a:rPr>
                <a:t>6.75     Average price : $8</a:t>
              </a:r>
              <a:endParaRPr lang="en-US" altLang="zh-CN" sz="1600" dirty="0">
                <a:latin typeface="+mn-ea"/>
              </a:endParaRPr>
            </a:p>
          </p:txBody>
        </p:sp>
      </p:grpSp>
      <p:grpSp>
        <p:nvGrpSpPr>
          <p:cNvPr id="8" name="组合 7"/>
          <p:cNvGrpSpPr/>
          <p:nvPr/>
        </p:nvGrpSpPr>
        <p:grpSpPr>
          <a:xfrm>
            <a:off x="6306748" y="3466219"/>
            <a:ext cx="5246623" cy="800219"/>
            <a:chOff x="5394700" y="1200392"/>
            <a:chExt cx="5246623" cy="800219"/>
          </a:xfrm>
        </p:grpSpPr>
        <p:sp>
          <p:nvSpPr>
            <p:cNvPr id="9" name="TextBox 19"/>
            <p:cNvSpPr txBox="1"/>
            <p:nvPr/>
          </p:nvSpPr>
          <p:spPr>
            <a:xfrm>
              <a:off x="5394700" y="1200392"/>
              <a:ext cx="2444433" cy="46166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400" dirty="0" smtClean="0">
                  <a:latin typeface="+mn-ea"/>
                </a:rPr>
                <a:t>Change</a:t>
              </a:r>
              <a:endParaRPr lang="en-US" sz="2400" dirty="0">
                <a:latin typeface="+mn-ea"/>
              </a:endParaRPr>
            </a:p>
          </p:txBody>
        </p:sp>
        <p:sp>
          <p:nvSpPr>
            <p:cNvPr id="10" name="文本框 9"/>
            <p:cNvSpPr txBox="1"/>
            <p:nvPr/>
          </p:nvSpPr>
          <p:spPr>
            <a:xfrm>
              <a:off x="5394701" y="1662057"/>
              <a:ext cx="5246622" cy="338554"/>
            </a:xfrm>
            <a:prstGeom prst="rect">
              <a:avLst/>
            </a:prstGeom>
            <a:noFill/>
          </p:spPr>
          <p:txBody>
            <a:bodyPr wrap="square" rtlCol="0">
              <a:spAutoFit/>
              <a:scene3d>
                <a:camera prst="orthographicFront"/>
                <a:lightRig rig="threePt" dir="t"/>
              </a:scene3d>
              <a:sp3d contourW="12700"/>
            </a:bodyPr>
            <a:lstStyle/>
            <a:p>
              <a:r>
                <a:rPr lang="en-US" altLang="zh-CN" sz="1600" dirty="0" smtClean="0">
                  <a:latin typeface="+mn-ea"/>
                </a:rPr>
                <a:t>Conduct comprehensive management changes</a:t>
              </a:r>
              <a:endParaRPr lang="en-US" altLang="zh-CN" sz="1600" dirty="0">
                <a:latin typeface="+mn-ea"/>
              </a:endParaRPr>
            </a:p>
          </p:txBody>
        </p:sp>
      </p:grpSp>
      <p:grpSp>
        <p:nvGrpSpPr>
          <p:cNvPr id="11" name="组合 10"/>
          <p:cNvGrpSpPr/>
          <p:nvPr/>
        </p:nvGrpSpPr>
        <p:grpSpPr>
          <a:xfrm>
            <a:off x="6306747" y="4880545"/>
            <a:ext cx="4609062" cy="929325"/>
            <a:chOff x="5394699" y="1317507"/>
            <a:chExt cx="4609062" cy="929325"/>
          </a:xfrm>
        </p:grpSpPr>
        <p:sp>
          <p:nvSpPr>
            <p:cNvPr id="12" name="TextBox 19"/>
            <p:cNvSpPr txBox="1"/>
            <p:nvPr/>
          </p:nvSpPr>
          <p:spPr>
            <a:xfrm>
              <a:off x="5394699" y="1317507"/>
              <a:ext cx="3925823" cy="46166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400" dirty="0" smtClean="0">
                  <a:latin typeface="+mn-ea"/>
                </a:rPr>
                <a:t>Knowledge management</a:t>
              </a:r>
              <a:endParaRPr lang="en-US" sz="2400" dirty="0">
                <a:latin typeface="+mn-ea"/>
              </a:endParaRPr>
            </a:p>
          </p:txBody>
        </p:sp>
        <p:sp>
          <p:nvSpPr>
            <p:cNvPr id="13" name="文本框 12"/>
            <p:cNvSpPr txBox="1"/>
            <p:nvPr/>
          </p:nvSpPr>
          <p:spPr>
            <a:xfrm>
              <a:off x="5394701" y="1662057"/>
              <a:ext cx="4609060" cy="584775"/>
            </a:xfrm>
            <a:prstGeom prst="rect">
              <a:avLst/>
            </a:prstGeom>
            <a:noFill/>
          </p:spPr>
          <p:txBody>
            <a:bodyPr wrap="square" rtlCol="0">
              <a:spAutoFit/>
              <a:scene3d>
                <a:camera prst="orthographicFront"/>
                <a:lightRig rig="threePt" dir="t"/>
              </a:scene3d>
              <a:sp3d contourW="12700"/>
            </a:bodyPr>
            <a:lstStyle/>
            <a:p>
              <a:endParaRPr lang="en-US" altLang="zh-CN" sz="1600" dirty="0" smtClean="0"/>
            </a:p>
            <a:p>
              <a:r>
                <a:rPr lang="en-US" altLang="zh-CN" sz="1600" dirty="0" smtClean="0">
                  <a:latin typeface="+mn-ea"/>
                </a:rPr>
                <a:t>2018  Stock price :$29</a:t>
              </a:r>
              <a:endParaRPr lang="en-US" altLang="zh-CN" sz="1600" dirty="0">
                <a:latin typeface="+mn-ea"/>
              </a:endParaRPr>
            </a:p>
          </p:txBody>
        </p:sp>
      </p:grpSp>
      <p:sp>
        <p:nvSpPr>
          <p:cNvPr id="14" name="文本框 13"/>
          <p:cNvSpPr txBox="1"/>
          <p:nvPr/>
        </p:nvSpPr>
        <p:spPr>
          <a:xfrm>
            <a:off x="2106913" y="4650573"/>
            <a:ext cx="2531462" cy="769441"/>
          </a:xfrm>
          <a:prstGeom prst="rect">
            <a:avLst/>
          </a:prstGeom>
          <a:noFill/>
        </p:spPr>
        <p:txBody>
          <a:bodyPr wrap="none" rtlCol="0">
            <a:spAutoFit/>
            <a:scene3d>
              <a:camera prst="orthographicFront"/>
              <a:lightRig rig="threePt" dir="t"/>
            </a:scene3d>
            <a:sp3d contourW="12700"/>
          </a:bodyPr>
          <a:lstStyle/>
          <a:p>
            <a:pPr algn="ctr"/>
            <a:r>
              <a:rPr lang="en-US" altLang="zh-CN" sz="4400" b="1" dirty="0">
                <a:latin typeface="+mn-ea"/>
              </a:rPr>
              <a:t>Baseline</a:t>
            </a:r>
          </a:p>
        </p:txBody>
      </p:sp>
      <p:sp>
        <p:nvSpPr>
          <p:cNvPr id="15" name="TextBox 19"/>
          <p:cNvSpPr txBox="1"/>
          <p:nvPr/>
        </p:nvSpPr>
        <p:spPr>
          <a:xfrm>
            <a:off x="4992913" y="1023916"/>
            <a:ext cx="2394858"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3200" dirty="0" smtClean="0">
                <a:solidFill>
                  <a:schemeClr val="tx1"/>
                </a:solidFill>
                <a:latin typeface="+mn-ea"/>
              </a:rPr>
              <a:t>Stock price</a:t>
            </a:r>
            <a:endParaRPr lang="en-US" altLang="zh-CN" sz="3200" dirty="0">
              <a:solidFill>
                <a:schemeClr val="tx1"/>
              </a:solidFill>
              <a:latin typeface="+mn-ea"/>
            </a:endParaRPr>
          </a:p>
        </p:txBody>
      </p:sp>
      <p:pic>
        <p:nvPicPr>
          <p:cNvPr id="19" name="图片占位符 18"/>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14956" r="14956"/>
          <a:stretch>
            <a:fillRect/>
          </a:stretch>
        </p:blipFill>
        <p:spPr/>
      </p:pic>
      <p:sp>
        <p:nvSpPr>
          <p:cNvPr id="17" name="灯片编号占位符 16"/>
          <p:cNvSpPr>
            <a:spLocks noGrp="1"/>
          </p:cNvSpPr>
          <p:nvPr>
            <p:ph type="sldNum" sz="quarter" idx="10"/>
          </p:nvPr>
        </p:nvSpPr>
        <p:spPr/>
        <p:txBody>
          <a:bodyPr/>
          <a:lstStyle/>
          <a:p>
            <a:fld id="{1E5B29A9-5820-46BE-83DA-BE1F926704E3}" type="slidenum">
              <a:rPr lang="zh-CN" altLang="en-US" smtClean="0"/>
              <a:pPr/>
              <a:t>7</a:t>
            </a:fld>
            <a:endParaRPr lang="zh-CN" altLang="en-US" dirty="0"/>
          </a:p>
        </p:txBody>
      </p:sp>
      <p:sp>
        <p:nvSpPr>
          <p:cNvPr id="2" name="TextBox 1"/>
          <p:cNvSpPr txBox="1"/>
          <p:nvPr/>
        </p:nvSpPr>
        <p:spPr>
          <a:xfrm>
            <a:off x="1430285" y="6332249"/>
            <a:ext cx="1353256" cy="400110"/>
          </a:xfrm>
          <a:prstGeom prst="rect">
            <a:avLst/>
          </a:prstGeom>
          <a:noFill/>
        </p:spPr>
        <p:txBody>
          <a:bodyPr wrap="none" rtlCol="0">
            <a:spAutoFit/>
          </a:bodyPr>
          <a:lstStyle/>
          <a:p>
            <a:r>
              <a:rPr lang="en-US" altLang="zh-CN" sz="2000" b="1" dirty="0" err="1" smtClean="0">
                <a:latin typeface="黑体" pitchFamily="49" charset="-122"/>
                <a:ea typeface="黑体" pitchFamily="49" charset="-122"/>
              </a:rPr>
              <a:t>Xu</a:t>
            </a:r>
            <a:r>
              <a:rPr lang="en-US" altLang="zh-CN" sz="2000" b="1" dirty="0" smtClean="0">
                <a:latin typeface="黑体" pitchFamily="49" charset="-122"/>
                <a:ea typeface="黑体" pitchFamily="49" charset="-122"/>
              </a:rPr>
              <a:t> </a:t>
            </a:r>
            <a:r>
              <a:rPr lang="en-US" altLang="zh-CN" sz="2000" b="1" dirty="0" err="1" smtClean="0">
                <a:latin typeface="黑体" pitchFamily="49" charset="-122"/>
                <a:ea typeface="黑体" pitchFamily="49" charset="-122"/>
              </a:rPr>
              <a:t>Weiwen</a:t>
            </a:r>
            <a:endParaRPr lang="zh-CN" altLang="en-US" sz="2000" b="1" dirty="0">
              <a:latin typeface="黑体" pitchFamily="49" charset="-122"/>
              <a:ea typeface="黑体" pitchFamily="49" charset="-122"/>
            </a:endParaRPr>
          </a:p>
        </p:txBody>
      </p:sp>
    </p:spTree>
    <p:extLst>
      <p:ext uri="{BB962C8B-B14F-4D97-AF65-F5344CB8AC3E}">
        <p14:creationId xmlns:p14="http://schemas.microsoft.com/office/powerpoint/2010/main" val="1955347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2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50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1+#ppt_w/2"/>
                                          </p:val>
                                        </p:tav>
                                        <p:tav tm="100000">
                                          <p:val>
                                            <p:strVal val="#ppt_x"/>
                                          </p:val>
                                        </p:tav>
                                      </p:tavLst>
                                    </p:anim>
                                    <p:anim calcmode="lin" valueType="num">
                                      <p:cBhvr additive="base">
                                        <p:cTn id="2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306748" y="2286122"/>
            <a:ext cx="5290166" cy="821603"/>
            <a:chOff x="5394700" y="1317507"/>
            <a:chExt cx="5290166" cy="821603"/>
          </a:xfrm>
        </p:grpSpPr>
        <p:sp>
          <p:nvSpPr>
            <p:cNvPr id="6" name="TextBox 19"/>
            <p:cNvSpPr txBox="1"/>
            <p:nvPr/>
          </p:nvSpPr>
          <p:spPr>
            <a:xfrm>
              <a:off x="5394700" y="1317507"/>
              <a:ext cx="5290166"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smtClean="0">
                  <a:latin typeface="+mn-ea"/>
                </a:rPr>
                <a:t>October 24 2000  performance report</a:t>
              </a:r>
            </a:p>
          </p:txBody>
        </p:sp>
        <p:sp>
          <p:nvSpPr>
            <p:cNvPr id="7" name="文本框 6"/>
            <p:cNvSpPr txBox="1"/>
            <p:nvPr/>
          </p:nvSpPr>
          <p:spPr>
            <a:xfrm>
              <a:off x="5394700" y="1800556"/>
              <a:ext cx="4609060" cy="338554"/>
            </a:xfrm>
            <a:prstGeom prst="rect">
              <a:avLst/>
            </a:prstGeom>
            <a:noFill/>
          </p:spPr>
          <p:txBody>
            <a:bodyPr wrap="square" rtlCol="0">
              <a:spAutoFit/>
              <a:scene3d>
                <a:camera prst="orthographicFront"/>
                <a:lightRig rig="threePt" dir="t"/>
              </a:scene3d>
              <a:sp3d contourW="12700"/>
            </a:bodyPr>
            <a:lstStyle/>
            <a:p>
              <a:r>
                <a:rPr lang="en-US" altLang="zh-CN" sz="1600" dirty="0">
                  <a:latin typeface="+mn-ea"/>
                </a:rPr>
                <a:t>Third-quarter revenue begin to </a:t>
              </a:r>
              <a:r>
                <a:rPr lang="en-US" altLang="zh-CN" sz="1600" dirty="0" smtClean="0">
                  <a:latin typeface="+mn-ea"/>
                </a:rPr>
                <a:t>fall</a:t>
              </a:r>
              <a:endParaRPr lang="en-US" altLang="zh-CN" sz="1600" dirty="0">
                <a:latin typeface="+mn-ea"/>
              </a:endParaRPr>
            </a:p>
          </p:txBody>
        </p:sp>
      </p:grpSp>
      <p:grpSp>
        <p:nvGrpSpPr>
          <p:cNvPr id="8" name="组合 7"/>
          <p:cNvGrpSpPr/>
          <p:nvPr/>
        </p:nvGrpSpPr>
        <p:grpSpPr>
          <a:xfrm>
            <a:off x="6458723" y="3547138"/>
            <a:ext cx="4797638" cy="738664"/>
            <a:chOff x="5347208" y="1392030"/>
            <a:chExt cx="4797638" cy="738664"/>
          </a:xfrm>
        </p:grpSpPr>
        <p:sp>
          <p:nvSpPr>
            <p:cNvPr id="9" name="TextBox 19"/>
            <p:cNvSpPr txBox="1"/>
            <p:nvPr/>
          </p:nvSpPr>
          <p:spPr>
            <a:xfrm>
              <a:off x="5347208" y="1392030"/>
              <a:ext cx="4467976"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smtClean="0">
                  <a:latin typeface="+mn-ea"/>
                </a:rPr>
                <a:t>After knowledge management</a:t>
              </a:r>
              <a:endParaRPr lang="en-US" sz="2000" dirty="0">
                <a:latin typeface="+mn-ea"/>
              </a:endParaRPr>
            </a:p>
          </p:txBody>
        </p:sp>
        <p:sp>
          <p:nvSpPr>
            <p:cNvPr id="10" name="文本框 9"/>
            <p:cNvSpPr txBox="1"/>
            <p:nvPr/>
          </p:nvSpPr>
          <p:spPr>
            <a:xfrm>
              <a:off x="5535786" y="1792140"/>
              <a:ext cx="4609060" cy="338554"/>
            </a:xfrm>
            <a:prstGeom prst="rect">
              <a:avLst/>
            </a:prstGeom>
            <a:noFill/>
          </p:spPr>
          <p:txBody>
            <a:bodyPr wrap="square" rtlCol="0">
              <a:spAutoFit/>
              <a:scene3d>
                <a:camera prst="orthographicFront"/>
                <a:lightRig rig="threePt" dir="t"/>
              </a:scene3d>
              <a:sp3d contourW="12700"/>
            </a:bodyPr>
            <a:lstStyle/>
            <a:p>
              <a:r>
                <a:rPr lang="en-US" altLang="zh-CN" sz="1600" dirty="0" smtClean="0">
                  <a:solidFill>
                    <a:schemeClr val="bg1">
                      <a:lumMod val="50000"/>
                    </a:schemeClr>
                  </a:solidFill>
                </a:rPr>
                <a:t>From 2001 to 2005 </a:t>
              </a:r>
              <a:endParaRPr lang="en-US" altLang="zh-CN" sz="1600" dirty="0">
                <a:solidFill>
                  <a:schemeClr val="bg1">
                    <a:lumMod val="50000"/>
                  </a:schemeClr>
                </a:solidFill>
              </a:endParaRPr>
            </a:p>
          </p:txBody>
        </p:sp>
      </p:grpSp>
      <p:grpSp>
        <p:nvGrpSpPr>
          <p:cNvPr id="11" name="组合 10"/>
          <p:cNvGrpSpPr/>
          <p:nvPr/>
        </p:nvGrpSpPr>
        <p:grpSpPr>
          <a:xfrm>
            <a:off x="6306748" y="4880545"/>
            <a:ext cx="4609061" cy="621549"/>
            <a:chOff x="5394700" y="1317507"/>
            <a:chExt cx="4609061" cy="621549"/>
          </a:xfrm>
        </p:grpSpPr>
        <p:sp>
          <p:nvSpPr>
            <p:cNvPr id="12" name="TextBox 19"/>
            <p:cNvSpPr txBox="1"/>
            <p:nvPr/>
          </p:nvSpPr>
          <p:spPr>
            <a:xfrm>
              <a:off x="5394700" y="1317507"/>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endParaRPr lang="en-US" sz="2000" dirty="0">
                <a:latin typeface="+mn-ea"/>
              </a:endParaRPr>
            </a:p>
          </p:txBody>
        </p:sp>
        <p:sp>
          <p:nvSpPr>
            <p:cNvPr id="13" name="文本框 12"/>
            <p:cNvSpPr txBox="1"/>
            <p:nvPr/>
          </p:nvSpPr>
          <p:spPr>
            <a:xfrm>
              <a:off x="5394701" y="1662057"/>
              <a:ext cx="4609060" cy="276999"/>
            </a:xfrm>
            <a:prstGeom prst="rect">
              <a:avLst/>
            </a:prstGeom>
            <a:noFill/>
          </p:spPr>
          <p:txBody>
            <a:bodyPr wrap="square" rtlCol="0">
              <a:spAutoFit/>
              <a:scene3d>
                <a:camera prst="orthographicFront"/>
                <a:lightRig rig="threePt" dir="t"/>
              </a:scene3d>
              <a:sp3d contourW="12700"/>
            </a:bodyPr>
            <a:lstStyle/>
            <a:p>
              <a:endParaRPr lang="en-US" altLang="zh-CN" sz="1200" dirty="0">
                <a:solidFill>
                  <a:schemeClr val="bg1">
                    <a:lumMod val="50000"/>
                  </a:schemeClr>
                </a:solidFill>
              </a:endParaRPr>
            </a:p>
          </p:txBody>
        </p:sp>
      </p:grpSp>
      <p:sp>
        <p:nvSpPr>
          <p:cNvPr id="14" name="文本框 13"/>
          <p:cNvSpPr txBox="1"/>
          <p:nvPr/>
        </p:nvSpPr>
        <p:spPr>
          <a:xfrm>
            <a:off x="2106913" y="4650573"/>
            <a:ext cx="2531462" cy="769441"/>
          </a:xfrm>
          <a:prstGeom prst="rect">
            <a:avLst/>
          </a:prstGeom>
          <a:noFill/>
        </p:spPr>
        <p:txBody>
          <a:bodyPr wrap="none" rtlCol="0">
            <a:spAutoFit/>
            <a:scene3d>
              <a:camera prst="orthographicFront"/>
              <a:lightRig rig="threePt" dir="t"/>
            </a:scene3d>
            <a:sp3d contourW="12700"/>
          </a:bodyPr>
          <a:lstStyle/>
          <a:p>
            <a:pPr algn="ctr"/>
            <a:r>
              <a:rPr lang="en-US" altLang="zh-CN" sz="4400" b="1" dirty="0">
                <a:latin typeface="+mn-ea"/>
              </a:rPr>
              <a:t>Baseline</a:t>
            </a:r>
          </a:p>
        </p:txBody>
      </p:sp>
      <p:sp>
        <p:nvSpPr>
          <p:cNvPr id="15" name="TextBox 19"/>
          <p:cNvSpPr txBox="1"/>
          <p:nvPr/>
        </p:nvSpPr>
        <p:spPr>
          <a:xfrm>
            <a:off x="4992913" y="1023916"/>
            <a:ext cx="2394858"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3200" dirty="0" smtClean="0">
                <a:solidFill>
                  <a:schemeClr val="tx1"/>
                </a:solidFill>
                <a:latin typeface="+mn-ea"/>
              </a:rPr>
              <a:t>Revenue</a:t>
            </a:r>
            <a:endParaRPr lang="en-US" altLang="zh-CN" sz="3200" dirty="0">
              <a:solidFill>
                <a:schemeClr val="tx1"/>
              </a:solidFill>
              <a:latin typeface="+mn-ea"/>
            </a:endParaRPr>
          </a:p>
        </p:txBody>
      </p:sp>
      <p:pic>
        <p:nvPicPr>
          <p:cNvPr id="19" name="图片占位符 18"/>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14956" r="14956"/>
          <a:stretch>
            <a:fillRect/>
          </a:stretch>
        </p:blipFill>
        <p:spPr/>
      </p:pic>
      <p:sp>
        <p:nvSpPr>
          <p:cNvPr id="17" name="灯片编号占位符 16"/>
          <p:cNvSpPr>
            <a:spLocks noGrp="1"/>
          </p:cNvSpPr>
          <p:nvPr>
            <p:ph type="sldNum" sz="quarter" idx="10"/>
          </p:nvPr>
        </p:nvSpPr>
        <p:spPr/>
        <p:txBody>
          <a:bodyPr/>
          <a:lstStyle/>
          <a:p>
            <a:fld id="{1E5B29A9-5820-46BE-83DA-BE1F926704E3}" type="slidenum">
              <a:rPr lang="zh-CN" altLang="en-US" smtClean="0"/>
              <a:pPr/>
              <a:t>8</a:t>
            </a:fld>
            <a:endParaRPr lang="zh-CN" altLang="en-US" dirty="0"/>
          </a:p>
        </p:txBody>
      </p:sp>
      <p:pic>
        <p:nvPicPr>
          <p:cNvPr id="16" name="officeArt object" descr="pasted-image.png"/>
          <p:cNvPicPr/>
          <p:nvPr/>
        </p:nvPicPr>
        <p:blipFill>
          <a:blip r:embed="rId4">
            <a:extLst>
              <a:ext uri="{28A0092B-C50C-407E-A947-70E740481C1C}">
                <a14:useLocalDpi xmlns:a14="http://schemas.microsoft.com/office/drawing/2010/main" val="0"/>
              </a:ext>
            </a:extLst>
          </a:blip>
          <a:stretch>
            <a:fillRect/>
          </a:stretch>
        </p:blipFill>
        <p:spPr>
          <a:xfrm>
            <a:off x="6647301" y="4433541"/>
            <a:ext cx="4326890" cy="1972945"/>
          </a:xfrm>
          <a:prstGeom prst="rect">
            <a:avLst/>
          </a:prstGeom>
          <a:ln w="12700" cap="flat">
            <a:noFill/>
            <a:miter lim="400000"/>
          </a:ln>
          <a:effectLst/>
        </p:spPr>
      </p:pic>
      <p:sp>
        <p:nvSpPr>
          <p:cNvPr id="18" name="TextBox 17"/>
          <p:cNvSpPr txBox="1"/>
          <p:nvPr/>
        </p:nvSpPr>
        <p:spPr>
          <a:xfrm>
            <a:off x="1430285" y="6332249"/>
            <a:ext cx="1353256" cy="400110"/>
          </a:xfrm>
          <a:prstGeom prst="rect">
            <a:avLst/>
          </a:prstGeom>
          <a:noFill/>
        </p:spPr>
        <p:txBody>
          <a:bodyPr wrap="none" rtlCol="0">
            <a:spAutoFit/>
          </a:bodyPr>
          <a:lstStyle/>
          <a:p>
            <a:r>
              <a:rPr lang="en-US" altLang="zh-CN" sz="2000" b="1" dirty="0" err="1" smtClean="0">
                <a:latin typeface="黑体" pitchFamily="49" charset="-122"/>
                <a:ea typeface="黑体" pitchFamily="49" charset="-122"/>
              </a:rPr>
              <a:t>Xu</a:t>
            </a:r>
            <a:r>
              <a:rPr lang="en-US" altLang="zh-CN" sz="2000" b="1" dirty="0" smtClean="0">
                <a:latin typeface="黑体" pitchFamily="49" charset="-122"/>
                <a:ea typeface="黑体" pitchFamily="49" charset="-122"/>
              </a:rPr>
              <a:t> </a:t>
            </a:r>
            <a:r>
              <a:rPr lang="en-US" altLang="zh-CN" sz="2000" b="1" dirty="0" err="1" smtClean="0">
                <a:latin typeface="黑体" pitchFamily="49" charset="-122"/>
                <a:ea typeface="黑体" pitchFamily="49" charset="-122"/>
              </a:rPr>
              <a:t>Weiwen</a:t>
            </a:r>
            <a:endParaRPr lang="zh-CN" altLang="en-US" sz="2000" b="1" dirty="0">
              <a:latin typeface="黑体" pitchFamily="49" charset="-122"/>
              <a:ea typeface="黑体" pitchFamily="49" charset="-122"/>
            </a:endParaRPr>
          </a:p>
        </p:txBody>
      </p:sp>
    </p:spTree>
    <p:extLst>
      <p:ext uri="{BB962C8B-B14F-4D97-AF65-F5344CB8AC3E}">
        <p14:creationId xmlns:p14="http://schemas.microsoft.com/office/powerpoint/2010/main" val="91591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2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50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1+#ppt_w/2"/>
                                          </p:val>
                                        </p:tav>
                                        <p:tav tm="100000">
                                          <p:val>
                                            <p:strVal val="#ppt_x"/>
                                          </p:val>
                                        </p:tav>
                                      </p:tavLst>
                                    </p:anim>
                                    <p:anim calcmode="lin" valueType="num">
                                      <p:cBhvr additive="base">
                                        <p:cTn id="27" dur="500" fill="hold"/>
                                        <p:tgtEl>
                                          <p:spTgt spid="11"/>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50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1+#ppt_w/2"/>
                                          </p:val>
                                        </p:tav>
                                        <p:tav tm="100000">
                                          <p:val>
                                            <p:strVal val="#ppt_x"/>
                                          </p:val>
                                        </p:tav>
                                      </p:tavLst>
                                    </p:anim>
                                    <p:anim calcmode="lin" valueType="num">
                                      <p:cBhvr additive="base">
                                        <p:cTn id="31"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132577" y="2003128"/>
            <a:ext cx="4609061" cy="683104"/>
            <a:chOff x="5394700" y="1317507"/>
            <a:chExt cx="4609061" cy="683104"/>
          </a:xfrm>
        </p:grpSpPr>
        <p:sp>
          <p:nvSpPr>
            <p:cNvPr id="6" name="TextBox 19"/>
            <p:cNvSpPr txBox="1"/>
            <p:nvPr/>
          </p:nvSpPr>
          <p:spPr>
            <a:xfrm>
              <a:off x="5394700" y="1317507"/>
              <a:ext cx="3504909"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sz="2000" dirty="0" smtClean="0">
                  <a:latin typeface="+mn-ea"/>
                </a:rPr>
                <a:t>The first half of 1999</a:t>
              </a:r>
              <a:endParaRPr lang="en-US" sz="2000" dirty="0">
                <a:latin typeface="+mn-ea"/>
              </a:endParaRPr>
            </a:p>
          </p:txBody>
        </p:sp>
        <p:sp>
          <p:nvSpPr>
            <p:cNvPr id="7" name="文本框 6"/>
            <p:cNvSpPr txBox="1"/>
            <p:nvPr/>
          </p:nvSpPr>
          <p:spPr>
            <a:xfrm>
              <a:off x="5394701" y="1662057"/>
              <a:ext cx="4609060" cy="338554"/>
            </a:xfrm>
            <a:prstGeom prst="rect">
              <a:avLst/>
            </a:prstGeom>
            <a:noFill/>
          </p:spPr>
          <p:txBody>
            <a:bodyPr wrap="square" rtlCol="0">
              <a:spAutoFit/>
              <a:scene3d>
                <a:camera prst="orthographicFront"/>
                <a:lightRig rig="threePt" dir="t"/>
              </a:scene3d>
              <a:sp3d contourW="12700"/>
            </a:bodyPr>
            <a:lstStyle/>
            <a:p>
              <a:r>
                <a:rPr lang="en-US" altLang="zh-CN" sz="1600" dirty="0" smtClean="0">
                  <a:solidFill>
                    <a:schemeClr val="bg1">
                      <a:lumMod val="50000"/>
                    </a:schemeClr>
                  </a:solidFill>
                </a:rPr>
                <a:t>Net income : $791 million</a:t>
              </a:r>
              <a:endParaRPr lang="en-US" altLang="zh-CN" sz="1600" dirty="0">
                <a:solidFill>
                  <a:schemeClr val="bg1">
                    <a:lumMod val="50000"/>
                  </a:schemeClr>
                </a:solidFill>
              </a:endParaRPr>
            </a:p>
          </p:txBody>
        </p:sp>
      </p:grpSp>
      <p:grpSp>
        <p:nvGrpSpPr>
          <p:cNvPr id="8" name="组合 7"/>
          <p:cNvGrpSpPr/>
          <p:nvPr/>
        </p:nvGrpSpPr>
        <p:grpSpPr>
          <a:xfrm>
            <a:off x="6132578" y="2701835"/>
            <a:ext cx="4609060" cy="670499"/>
            <a:chOff x="5394701" y="1330112"/>
            <a:chExt cx="4609060" cy="670499"/>
          </a:xfrm>
        </p:grpSpPr>
        <p:sp>
          <p:nvSpPr>
            <p:cNvPr id="9" name="TextBox 19"/>
            <p:cNvSpPr txBox="1"/>
            <p:nvPr/>
          </p:nvSpPr>
          <p:spPr>
            <a:xfrm>
              <a:off x="5428969" y="1330112"/>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sz="2000" dirty="0" smtClean="0">
                  <a:latin typeface="+mn-ea"/>
                </a:rPr>
                <a:t>2000 </a:t>
              </a:r>
              <a:endParaRPr lang="en-US" sz="2000" dirty="0">
                <a:latin typeface="+mn-ea"/>
              </a:endParaRPr>
            </a:p>
          </p:txBody>
        </p:sp>
        <p:sp>
          <p:nvSpPr>
            <p:cNvPr id="10" name="文本框 9"/>
            <p:cNvSpPr txBox="1"/>
            <p:nvPr/>
          </p:nvSpPr>
          <p:spPr>
            <a:xfrm>
              <a:off x="5394701" y="1662057"/>
              <a:ext cx="4609060" cy="338554"/>
            </a:xfrm>
            <a:prstGeom prst="rect">
              <a:avLst/>
            </a:prstGeom>
            <a:noFill/>
          </p:spPr>
          <p:txBody>
            <a:bodyPr wrap="square" rtlCol="0">
              <a:spAutoFit/>
              <a:scene3d>
                <a:camera prst="orthographicFront"/>
                <a:lightRig rig="threePt" dir="t"/>
              </a:scene3d>
              <a:sp3d contourW="12700"/>
            </a:bodyPr>
            <a:lstStyle/>
            <a:p>
              <a:r>
                <a:rPr lang="en-US" altLang="zh-CN" sz="1600" dirty="0" smtClean="0">
                  <a:solidFill>
                    <a:schemeClr val="bg1">
                      <a:lumMod val="50000"/>
                    </a:schemeClr>
                  </a:solidFill>
                </a:rPr>
                <a:t>The total loss  : $273 million</a:t>
              </a:r>
              <a:endParaRPr lang="en-US" altLang="zh-CN" sz="1600" dirty="0">
                <a:solidFill>
                  <a:schemeClr val="bg1">
                    <a:lumMod val="50000"/>
                  </a:schemeClr>
                </a:solidFill>
              </a:endParaRPr>
            </a:p>
          </p:txBody>
        </p:sp>
      </p:grpSp>
      <p:grpSp>
        <p:nvGrpSpPr>
          <p:cNvPr id="11" name="组合 10"/>
          <p:cNvGrpSpPr/>
          <p:nvPr/>
        </p:nvGrpSpPr>
        <p:grpSpPr>
          <a:xfrm>
            <a:off x="6132577" y="3532468"/>
            <a:ext cx="4609061" cy="683104"/>
            <a:chOff x="5394700" y="1317507"/>
            <a:chExt cx="4609061" cy="683104"/>
          </a:xfrm>
        </p:grpSpPr>
        <p:sp>
          <p:nvSpPr>
            <p:cNvPr id="12" name="TextBox 19"/>
            <p:cNvSpPr txBox="1"/>
            <p:nvPr/>
          </p:nvSpPr>
          <p:spPr>
            <a:xfrm>
              <a:off x="5394700" y="1317507"/>
              <a:ext cx="4609061" cy="338554"/>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sz="1600" dirty="0" smtClean="0">
                  <a:latin typeface="+mn-ea"/>
                </a:rPr>
                <a:t>After knowledge management </a:t>
              </a:r>
              <a:endParaRPr lang="en-US" sz="1600" dirty="0">
                <a:latin typeface="+mn-ea"/>
              </a:endParaRPr>
            </a:p>
          </p:txBody>
        </p:sp>
        <p:sp>
          <p:nvSpPr>
            <p:cNvPr id="13" name="文本框 12"/>
            <p:cNvSpPr txBox="1"/>
            <p:nvPr/>
          </p:nvSpPr>
          <p:spPr>
            <a:xfrm>
              <a:off x="5394701" y="1662057"/>
              <a:ext cx="4609060" cy="338554"/>
            </a:xfrm>
            <a:prstGeom prst="rect">
              <a:avLst/>
            </a:prstGeom>
            <a:noFill/>
          </p:spPr>
          <p:txBody>
            <a:bodyPr wrap="square" rtlCol="0">
              <a:spAutoFit/>
              <a:scene3d>
                <a:camera prst="orthographicFront"/>
                <a:lightRig rig="threePt" dir="t"/>
              </a:scene3d>
              <a:sp3d contourW="12700"/>
            </a:bodyPr>
            <a:lstStyle/>
            <a:p>
              <a:r>
                <a:rPr lang="en-US" altLang="zh-CN" sz="1600" dirty="0" smtClean="0">
                  <a:solidFill>
                    <a:schemeClr val="bg1">
                      <a:lumMod val="50000"/>
                    </a:schemeClr>
                  </a:solidFill>
                  <a:latin typeface="+mn-ea"/>
                </a:rPr>
                <a:t>From 2001 to 2005</a:t>
              </a:r>
              <a:endParaRPr lang="en-US" altLang="zh-CN" sz="1600" dirty="0">
                <a:solidFill>
                  <a:schemeClr val="bg1">
                    <a:lumMod val="50000"/>
                  </a:schemeClr>
                </a:solidFill>
                <a:latin typeface="+mn-ea"/>
              </a:endParaRPr>
            </a:p>
          </p:txBody>
        </p:sp>
      </p:grpSp>
      <p:sp>
        <p:nvSpPr>
          <p:cNvPr id="14" name="文本框 13"/>
          <p:cNvSpPr txBox="1"/>
          <p:nvPr/>
        </p:nvSpPr>
        <p:spPr>
          <a:xfrm>
            <a:off x="2106913" y="4650573"/>
            <a:ext cx="2531462" cy="769441"/>
          </a:xfrm>
          <a:prstGeom prst="rect">
            <a:avLst/>
          </a:prstGeom>
          <a:noFill/>
        </p:spPr>
        <p:txBody>
          <a:bodyPr wrap="none" rtlCol="0">
            <a:spAutoFit/>
            <a:scene3d>
              <a:camera prst="orthographicFront"/>
              <a:lightRig rig="threePt" dir="t"/>
            </a:scene3d>
            <a:sp3d contourW="12700"/>
          </a:bodyPr>
          <a:lstStyle/>
          <a:p>
            <a:pPr algn="ctr"/>
            <a:r>
              <a:rPr lang="en-US" altLang="zh-CN" sz="4400" b="1" dirty="0">
                <a:latin typeface="+mn-ea"/>
              </a:rPr>
              <a:t>Baseline</a:t>
            </a:r>
          </a:p>
        </p:txBody>
      </p:sp>
      <p:sp>
        <p:nvSpPr>
          <p:cNvPr id="15" name="TextBox 19"/>
          <p:cNvSpPr txBox="1"/>
          <p:nvPr/>
        </p:nvSpPr>
        <p:spPr>
          <a:xfrm>
            <a:off x="4416648" y="1023916"/>
            <a:ext cx="4194631"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3200" dirty="0" smtClean="0">
                <a:solidFill>
                  <a:schemeClr val="tx1"/>
                </a:solidFill>
                <a:latin typeface="+mn-ea"/>
              </a:rPr>
              <a:t>Net income and loss</a:t>
            </a:r>
            <a:endParaRPr lang="en-US" altLang="zh-CN" sz="3200" dirty="0">
              <a:solidFill>
                <a:schemeClr val="tx1"/>
              </a:solidFill>
              <a:latin typeface="+mn-ea"/>
            </a:endParaRPr>
          </a:p>
        </p:txBody>
      </p:sp>
      <p:pic>
        <p:nvPicPr>
          <p:cNvPr id="19" name="图片占位符 18"/>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14956" r="14956"/>
          <a:stretch>
            <a:fillRect/>
          </a:stretch>
        </p:blipFill>
        <p:spPr/>
      </p:pic>
      <p:sp>
        <p:nvSpPr>
          <p:cNvPr id="17" name="灯片编号占位符 16"/>
          <p:cNvSpPr>
            <a:spLocks noGrp="1"/>
          </p:cNvSpPr>
          <p:nvPr>
            <p:ph type="sldNum" sz="quarter" idx="10"/>
          </p:nvPr>
        </p:nvSpPr>
        <p:spPr/>
        <p:txBody>
          <a:bodyPr/>
          <a:lstStyle/>
          <a:p>
            <a:fld id="{1E5B29A9-5820-46BE-83DA-BE1F926704E3}" type="slidenum">
              <a:rPr lang="zh-CN" altLang="en-US" smtClean="0"/>
              <a:pPr/>
              <a:t>9</a:t>
            </a:fld>
            <a:endParaRPr lang="zh-CN" altLang="en-US" dirty="0"/>
          </a:p>
        </p:txBody>
      </p:sp>
      <p:pic>
        <p:nvPicPr>
          <p:cNvPr id="16" name="officeArt object" descr="pasted-image.png"/>
          <p:cNvPicPr/>
          <p:nvPr/>
        </p:nvPicPr>
        <p:blipFill>
          <a:blip r:embed="rId4">
            <a:extLst>
              <a:ext uri="{28A0092B-C50C-407E-A947-70E740481C1C}">
                <a14:useLocalDpi xmlns:a14="http://schemas.microsoft.com/office/drawing/2010/main" val="0"/>
              </a:ext>
            </a:extLst>
          </a:blip>
          <a:stretch>
            <a:fillRect/>
          </a:stretch>
        </p:blipFill>
        <p:spPr>
          <a:xfrm>
            <a:off x="6132577" y="4215572"/>
            <a:ext cx="4259716" cy="2230807"/>
          </a:xfrm>
          <a:prstGeom prst="rect">
            <a:avLst/>
          </a:prstGeom>
          <a:ln w="12700" cap="flat">
            <a:noFill/>
            <a:miter lim="400000"/>
          </a:ln>
          <a:effectLst/>
        </p:spPr>
      </p:pic>
      <p:sp>
        <p:nvSpPr>
          <p:cNvPr id="18" name="TextBox 17"/>
          <p:cNvSpPr txBox="1"/>
          <p:nvPr/>
        </p:nvSpPr>
        <p:spPr>
          <a:xfrm>
            <a:off x="1430285" y="6332249"/>
            <a:ext cx="1353256" cy="400110"/>
          </a:xfrm>
          <a:prstGeom prst="rect">
            <a:avLst/>
          </a:prstGeom>
          <a:noFill/>
        </p:spPr>
        <p:txBody>
          <a:bodyPr wrap="none" rtlCol="0">
            <a:spAutoFit/>
          </a:bodyPr>
          <a:lstStyle/>
          <a:p>
            <a:r>
              <a:rPr lang="en-US" altLang="zh-CN" sz="2000" b="1" dirty="0" err="1" smtClean="0">
                <a:latin typeface="黑体" pitchFamily="49" charset="-122"/>
                <a:ea typeface="黑体" pitchFamily="49" charset="-122"/>
              </a:rPr>
              <a:t>Xu</a:t>
            </a:r>
            <a:r>
              <a:rPr lang="en-US" altLang="zh-CN" sz="2000" b="1" dirty="0" smtClean="0">
                <a:latin typeface="黑体" pitchFamily="49" charset="-122"/>
                <a:ea typeface="黑体" pitchFamily="49" charset="-122"/>
              </a:rPr>
              <a:t> </a:t>
            </a:r>
            <a:r>
              <a:rPr lang="en-US" altLang="zh-CN" sz="2000" b="1" dirty="0" err="1" smtClean="0">
                <a:latin typeface="黑体" pitchFamily="49" charset="-122"/>
                <a:ea typeface="黑体" pitchFamily="49" charset="-122"/>
              </a:rPr>
              <a:t>Weiwen</a:t>
            </a:r>
            <a:endParaRPr lang="zh-CN" altLang="en-US" sz="2000" b="1" dirty="0">
              <a:latin typeface="黑体" pitchFamily="49" charset="-122"/>
              <a:ea typeface="黑体" pitchFamily="49" charset="-122"/>
            </a:endParaRPr>
          </a:p>
        </p:txBody>
      </p:sp>
    </p:spTree>
    <p:extLst>
      <p:ext uri="{BB962C8B-B14F-4D97-AF65-F5344CB8AC3E}">
        <p14:creationId xmlns:p14="http://schemas.microsoft.com/office/powerpoint/2010/main" val="2575685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2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50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1+#ppt_w/2"/>
                                          </p:val>
                                        </p:tav>
                                        <p:tav tm="100000">
                                          <p:val>
                                            <p:strVal val="#ppt_x"/>
                                          </p:val>
                                        </p:tav>
                                      </p:tavLst>
                                    </p:anim>
                                    <p:anim calcmode="lin" valueType="num">
                                      <p:cBhvr additive="base">
                                        <p:cTn id="27" dur="500" fill="hold"/>
                                        <p:tgtEl>
                                          <p:spTgt spid="11"/>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2"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1+#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TotalTime>
  <Words>1299</Words>
  <Application>Microsoft Office PowerPoint</Application>
  <PresentationFormat>自定义</PresentationFormat>
  <Paragraphs>207</Paragraphs>
  <Slides>30</Slides>
  <Notes>17</Notes>
  <HiddenSlides>0</HiddenSlides>
  <MMClips>0</MMClips>
  <ScaleCrop>false</ScaleCrop>
  <HeadingPairs>
    <vt:vector size="4" baseType="variant">
      <vt:variant>
        <vt:lpstr>主题</vt:lpstr>
      </vt:variant>
      <vt:variant>
        <vt:i4>1</vt:i4>
      </vt:variant>
      <vt:variant>
        <vt:lpstr>幻灯片标题</vt:lpstr>
      </vt:variant>
      <vt:variant>
        <vt:i4>30</vt:i4>
      </vt:variant>
    </vt:vector>
  </HeadingPairs>
  <TitlesOfParts>
    <vt:vector size="31"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王玉想</cp:lastModifiedBy>
  <cp:revision>36</cp:revision>
  <dcterms:created xsi:type="dcterms:W3CDTF">2017-06-12T05:39:40Z</dcterms:created>
  <dcterms:modified xsi:type="dcterms:W3CDTF">2018-11-14T06:20:16Z</dcterms:modified>
</cp:coreProperties>
</file>